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3" r:id="rId40"/>
    <p:sldId id="296" r:id="rId41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eague Spartan" panose="020B0604020202020204" charset="0"/>
      <p:regular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Open Sans Bold" panose="020B0806030504020204" pitchFamily="34" charset="0"/>
      <p:regular r:id="rId53"/>
      <p:bold r:id="rId54"/>
    </p:embeddedFont>
    <p:embeddedFont>
      <p:font typeface="Open Sans Bold Italics" panose="020B0604020202020204" charset="0"/>
      <p:regular r:id="rId55"/>
    </p:embeddedFont>
    <p:embeddedFont>
      <p:font typeface="Open Sans Extra Bold" panose="020B0604020202020204" charset="0"/>
      <p:regular r:id="rId56"/>
    </p:embeddedFont>
    <p:embeddedFont>
      <p:font typeface="Open Sans Extra Bold Italics" panose="020B0604020202020204" charset="0"/>
      <p:regular r:id="rId57"/>
    </p:embeddedFont>
    <p:embeddedFont>
      <p:font typeface="Open Sans Italics" panose="020B0604020202020204" charset="0"/>
      <p:regular r:id="rId58"/>
    </p:embeddedFont>
    <p:embeddedFont>
      <p:font typeface="Open Sans Light Bold" panose="020B0604020202020204" charset="0"/>
      <p:regular r:id="rId59"/>
    </p:embeddedFont>
    <p:embeddedFont>
      <p:font typeface="TAN Tangkiwood" panose="020B0604020202020204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70"/>
    <a:srgbClr val="FEC4A0"/>
    <a:srgbClr val="FEAC7C"/>
    <a:srgbClr val="65B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248C1-6479-48D5-A007-AF16DA1705A3}" v="1" dt="2022-09-26T11:57:30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6" autoAdjust="0"/>
    <p:restoredTop sz="94622" autoAdjust="0"/>
  </p:normalViewPr>
  <p:slideViewPr>
    <p:cSldViewPr>
      <p:cViewPr>
        <p:scale>
          <a:sx n="38" d="100"/>
          <a:sy n="38" d="100"/>
        </p:scale>
        <p:origin x="1392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076503-5AC0-11B6-D14F-6E11759DBB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BFBB2-485F-2FBC-303E-7244497A3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BE4F-472A-43D3-B3C1-CAC231F96D22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CF708-D9E7-16FD-6E36-3624F56AB3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4F349-360C-541A-5B70-C38E6C6C4B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2E328-2443-4589-8A0D-7A2741FF89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478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DB53F-4731-4047-ACAB-B833ABEE5EF7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2E99E-5A93-4E9D-AAC8-6D8BB6826A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461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E99E-5A93-4E9D-AAC8-6D8BB6826A84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19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E99E-5A93-4E9D-AAC8-6D8BB6826A84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39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E99E-5A93-4E9D-AAC8-6D8BB6826A84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60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9702-6E3F-4264-B52F-412727D01A2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14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008-4FCD-4E8A-B286-0C46416C214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7CCF-4CE4-4E96-85B5-375A803B92EB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543-4112-445D-80DD-1F37C0C16EB0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935-A3FA-4EA0-A634-AF3250C2968F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B863-F177-4092-9AA7-A2801D874C26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ACAA-F9B9-4AE2-9B0E-783C2A721D99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C3A8-D89F-4CDE-AD20-D16879E7E588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379E-4F77-4BD8-945F-222BEAB269E3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92400" y="9334500"/>
            <a:ext cx="2667000" cy="593725"/>
          </a:xfrm>
        </p:spPr>
        <p:txBody>
          <a:bodyPr/>
          <a:lstStyle>
            <a:lvl1pPr>
              <a:defRPr sz="25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BE93-2DFA-46A4-96B9-7BA043CC4C4E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8C5-D901-46C5-ADCD-2D96C6BF0E6C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6B8C-C98C-4C73-926A-CD3A60E21630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idshelpphone.ca/" TargetMode="External"/><Relationship Id="rId4" Type="http://schemas.openxmlformats.org/officeDocument/2006/relationships/image" Target="../media/image2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ndingviolencecanada.org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09463" y="0"/>
            <a:ext cx="6078537" cy="3453146"/>
          </a:xfrm>
          <a:prstGeom prst="rect">
            <a:avLst/>
          </a:prstGeom>
          <a:solidFill>
            <a:srgbClr val="7894FF"/>
          </a:solidFill>
        </p:spPr>
      </p:sp>
      <p:sp>
        <p:nvSpPr>
          <p:cNvPr id="3" name="AutoShape 3"/>
          <p:cNvSpPr/>
          <p:nvPr/>
        </p:nvSpPr>
        <p:spPr>
          <a:xfrm>
            <a:off x="12199938" y="3462671"/>
            <a:ext cx="6078537" cy="6824329"/>
          </a:xfrm>
          <a:prstGeom prst="rect">
            <a:avLst/>
          </a:prstGeom>
          <a:solidFill>
            <a:srgbClr val="FEAC7C"/>
          </a:solidFill>
        </p:spPr>
      </p:sp>
      <p:sp>
        <p:nvSpPr>
          <p:cNvPr id="4" name="AutoShape 4"/>
          <p:cNvSpPr/>
          <p:nvPr/>
        </p:nvSpPr>
        <p:spPr>
          <a:xfrm>
            <a:off x="3324275" y="6844046"/>
            <a:ext cx="8875662" cy="3442954"/>
          </a:xfrm>
          <a:prstGeom prst="rect">
            <a:avLst/>
          </a:prstGeom>
          <a:solidFill>
            <a:srgbClr val="D8E6DF"/>
          </a:solidFill>
        </p:spPr>
      </p:sp>
      <p:sp>
        <p:nvSpPr>
          <p:cNvPr id="5" name="AutoShape 5"/>
          <p:cNvSpPr/>
          <p:nvPr/>
        </p:nvSpPr>
        <p:spPr>
          <a:xfrm>
            <a:off x="0" y="6844046"/>
            <a:ext cx="122047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2204700" y="3453146"/>
            <a:ext cx="62484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400000">
            <a:off x="4089400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-1088014" y="11261098"/>
            <a:ext cx="882457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482526">
            <a:off x="4722451" y="7150268"/>
            <a:ext cx="6286443" cy="283051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894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32366" y="4083466"/>
            <a:ext cx="4232730" cy="558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43672" y="3657407"/>
            <a:ext cx="5317356" cy="21335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0901" y="247052"/>
            <a:ext cx="2189691" cy="29590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03478" y="3984453"/>
            <a:ext cx="2446067" cy="27399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78739" y="769144"/>
            <a:ext cx="2720935" cy="191485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41379" y="1555808"/>
            <a:ext cx="9721943" cy="2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78"/>
              </a:lnSpc>
            </a:pPr>
            <a:r>
              <a:rPr lang="en-US" sz="19255">
                <a:solidFill>
                  <a:srgbClr val="000000"/>
                </a:solidFill>
                <a:latin typeface="TAN Tangkiwood"/>
              </a:rPr>
              <a:t>Consent</a:t>
            </a:r>
          </a:p>
        </p:txBody>
      </p:sp>
      <p:sp>
        <p:nvSpPr>
          <p:cNvPr id="20" name="TextBox 20"/>
          <p:cNvSpPr txBox="1"/>
          <p:nvPr/>
        </p:nvSpPr>
        <p:spPr>
          <a:xfrm rot="-482526">
            <a:off x="5413164" y="8181232"/>
            <a:ext cx="4912971" cy="82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46"/>
              </a:lnSpc>
            </a:pPr>
            <a:r>
              <a:rPr lang="en-US" sz="5807">
                <a:solidFill>
                  <a:srgbClr val="000000"/>
                </a:solidFill>
                <a:latin typeface="TAN Tangkiwood"/>
              </a:rPr>
              <a:t>Online Lesson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699373A-CBC7-7E0D-3E80-5FE2A45F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8C510B-BF9B-96D6-733E-CF423C90EC0F}"/>
              </a:ext>
            </a:extLst>
          </p:cNvPr>
          <p:cNvSpPr/>
          <p:nvPr/>
        </p:nvSpPr>
        <p:spPr>
          <a:xfrm>
            <a:off x="0" y="6864539"/>
            <a:ext cx="3327094" cy="342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EB2BE54A-1650-E791-537A-13A1591E6D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0" b="27684"/>
          <a:stretch/>
        </p:blipFill>
        <p:spPr>
          <a:xfrm>
            <a:off x="123636" y="8052429"/>
            <a:ext cx="3077003" cy="1156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66775" y="-414590"/>
            <a:ext cx="10020300" cy="11116179"/>
          </a:xfrm>
          <a:prstGeom prst="rect">
            <a:avLst/>
          </a:prstGeom>
          <a:solidFill>
            <a:srgbClr val="FEAC7C"/>
          </a:solidFill>
        </p:spPr>
      </p:sp>
      <p:grpSp>
        <p:nvGrpSpPr>
          <p:cNvPr id="4" name="Group 4"/>
          <p:cNvGrpSpPr/>
          <p:nvPr/>
        </p:nvGrpSpPr>
        <p:grpSpPr>
          <a:xfrm>
            <a:off x="-271121" y="7814627"/>
            <a:ext cx="18559121" cy="3086100"/>
            <a:chOff x="0" y="0"/>
            <a:chExt cx="488799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7999" cy="812800"/>
            </a:xfrm>
            <a:custGeom>
              <a:avLst/>
              <a:gdLst/>
              <a:ahLst/>
              <a:cxnLst/>
              <a:rect l="l" t="t" r="r" b="b"/>
              <a:pathLst>
                <a:path w="4887999" h="812800">
                  <a:moveTo>
                    <a:pt x="0" y="0"/>
                  </a:moveTo>
                  <a:lnTo>
                    <a:pt x="4887999" y="0"/>
                  </a:lnTo>
                  <a:lnTo>
                    <a:pt x="488799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765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71929" y="138493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1929" y="3860482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 ongoing voluntary agreement to a </a:t>
            </a:r>
            <a:r>
              <a:rPr lang="en-US" sz="5199">
                <a:solidFill>
                  <a:srgbClr val="0E7658"/>
                </a:solidFill>
                <a:latin typeface="Open Sans Bold Italics"/>
              </a:rPr>
              <a:t>specific sexual activity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35797" y="933450"/>
            <a:ext cx="7123503" cy="637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E7658"/>
                </a:solidFill>
                <a:latin typeface="Open Sans Bold"/>
              </a:rPr>
              <a:t>Sexual consent is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E7658"/>
                </a:solidFill>
                <a:latin typeface="Open Sans Bold"/>
              </a:rPr>
              <a:t>informed: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You know what you are agreeing to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You know if you are being recorded in any way</a:t>
            </a:r>
          </a:p>
          <a:p>
            <a:pPr>
              <a:lnSpc>
                <a:spcPts val="6719"/>
              </a:lnSpc>
            </a:pPr>
            <a:endParaRPr lang="en-US" sz="42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8158" y="8190969"/>
            <a:ext cx="17056924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u="sng" dirty="0">
                <a:solidFill>
                  <a:srgbClr val="D8E6DF"/>
                </a:solidFill>
                <a:latin typeface="Open Sans Bold"/>
              </a:rPr>
              <a:t>Stealthing</a:t>
            </a:r>
            <a:r>
              <a:rPr lang="en-US" sz="4500" dirty="0">
                <a:solidFill>
                  <a:srgbClr val="D8E6DF"/>
                </a:solidFill>
                <a:latin typeface="Open Sans Bold"/>
              </a:rPr>
              <a:t> is a form of sexual violence where a condom is removed without the other person's knowledge. </a:t>
            </a:r>
            <a:r>
              <a:rPr lang="en-US" sz="4500" dirty="0">
                <a:solidFill>
                  <a:schemeClr val="accent6">
                    <a:lumMod val="75000"/>
                  </a:schemeClr>
                </a:solidFill>
                <a:latin typeface="Open Sans Bold"/>
              </a:rPr>
              <a:t>[5]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E3596E-5230-311C-AB7E-5B6379C8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66775" y="-414590"/>
            <a:ext cx="10020300" cy="11116179"/>
          </a:xfrm>
          <a:prstGeom prst="rect">
            <a:avLst/>
          </a:prstGeom>
          <a:solidFill>
            <a:srgbClr val="FEAC7C"/>
          </a:solidFill>
        </p:spPr>
      </p:sp>
      <p:sp>
        <p:nvSpPr>
          <p:cNvPr id="4" name="TextBox 4"/>
          <p:cNvSpPr txBox="1"/>
          <p:nvPr/>
        </p:nvSpPr>
        <p:spPr>
          <a:xfrm>
            <a:off x="1271929" y="138493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1929" y="3860482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 ongoing voluntary agreement to a </a:t>
            </a:r>
            <a:r>
              <a:rPr lang="en-US" sz="5199">
                <a:solidFill>
                  <a:srgbClr val="0E7658"/>
                </a:solidFill>
                <a:latin typeface="Open Sans Bold Italics"/>
              </a:rPr>
              <a:t>specific sexual activity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5797" y="933450"/>
            <a:ext cx="7314003" cy="8631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E7658"/>
                </a:solidFill>
                <a:latin typeface="Open Sans Bold"/>
              </a:rPr>
              <a:t>Sexual consent is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E7658"/>
                </a:solidFill>
                <a:latin typeface="Open Sans Bold"/>
              </a:rPr>
              <a:t>informed: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Open Sans"/>
              </a:rPr>
              <a:t>You know what you are agreeing to.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Open Sans"/>
              </a:rPr>
              <a:t>You know if you are being recorded in any way.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Open Sans Bold"/>
              </a:rPr>
              <a:t>Serious lies or omissions</a:t>
            </a:r>
            <a:r>
              <a:rPr lang="en-US" sz="4200" dirty="0">
                <a:solidFill>
                  <a:srgbClr val="000000"/>
                </a:solidFill>
                <a:latin typeface="Open Sans"/>
              </a:rPr>
              <a:t> can invalidate consent (having unprotected sex while being HIV+). 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[3]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D41B9B-3F4A-B500-9A7A-864D3D07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66775" y="-414590"/>
            <a:ext cx="10020300" cy="11116179"/>
          </a:xfrm>
          <a:prstGeom prst="rect">
            <a:avLst/>
          </a:prstGeom>
          <a:solidFill>
            <a:srgbClr val="FEAC7C"/>
          </a:solidFill>
        </p:spPr>
      </p:sp>
      <p:sp>
        <p:nvSpPr>
          <p:cNvPr id="4" name="TextBox 4"/>
          <p:cNvSpPr txBox="1"/>
          <p:nvPr/>
        </p:nvSpPr>
        <p:spPr>
          <a:xfrm>
            <a:off x="1271929" y="138493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1929" y="3860482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 ongoing voluntary agreement to a </a:t>
            </a:r>
            <a:r>
              <a:rPr lang="en-US" sz="5199">
                <a:solidFill>
                  <a:srgbClr val="0E7658"/>
                </a:solidFill>
                <a:latin typeface="Open Sans Bold Italics"/>
              </a:rPr>
              <a:t>specific sexual activity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5797" y="933450"/>
            <a:ext cx="7123503" cy="851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E7658"/>
                </a:solidFill>
                <a:latin typeface="Open Sans Bold"/>
              </a:rPr>
              <a:t>Sexual consent is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E7658"/>
                </a:solidFill>
                <a:latin typeface="Open Sans Bold"/>
              </a:rPr>
              <a:t>informed: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You know what you are agreeing to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You know if you are being recorded in any way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Serious lies or omissions</a:t>
            </a:r>
            <a:r>
              <a:rPr lang="en-US" sz="4200">
                <a:solidFill>
                  <a:srgbClr val="000000"/>
                </a:solidFill>
                <a:latin typeface="Open Sans"/>
              </a:rPr>
              <a:t> (having unprotected sex while being HIV+)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447800" y="7814627"/>
            <a:ext cx="20116799" cy="3086100"/>
            <a:chOff x="0" y="0"/>
            <a:chExt cx="4887999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7999" cy="812800"/>
            </a:xfrm>
            <a:custGeom>
              <a:avLst/>
              <a:gdLst/>
              <a:ahLst/>
              <a:cxnLst/>
              <a:rect l="l" t="t" r="r" b="b"/>
              <a:pathLst>
                <a:path w="4887999" h="812800">
                  <a:moveTo>
                    <a:pt x="0" y="0"/>
                  </a:moveTo>
                  <a:lnTo>
                    <a:pt x="4887999" y="0"/>
                  </a:lnTo>
                  <a:lnTo>
                    <a:pt x="488799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5BD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18791" y="8354117"/>
            <a:ext cx="17269468" cy="130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en-US" sz="3776" dirty="0">
                <a:solidFill>
                  <a:srgbClr val="D8E6DF"/>
                </a:solidFill>
                <a:latin typeface="Open Sans"/>
              </a:rPr>
              <a:t>Treatment for human immunodeficiency virus</a:t>
            </a:r>
            <a:r>
              <a:rPr lang="en-US" sz="3776" dirty="0">
                <a:solidFill>
                  <a:srgbClr val="D8E6DF"/>
                </a:solidFill>
                <a:latin typeface="Open Sans Bold"/>
              </a:rPr>
              <a:t> (HIV) </a:t>
            </a:r>
            <a:r>
              <a:rPr lang="en-US" sz="3776" dirty="0">
                <a:solidFill>
                  <a:srgbClr val="D8E6DF"/>
                </a:solidFill>
                <a:latin typeface="Open Sans"/>
              </a:rPr>
              <a:t>makes it practically impossible to transmit the disease. </a:t>
            </a:r>
            <a:r>
              <a:rPr lang="en-US" sz="3776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[6]</a:t>
            </a:r>
            <a:r>
              <a:rPr lang="en-US" sz="3776" dirty="0">
                <a:solidFill>
                  <a:schemeClr val="accent6">
                    <a:lumMod val="75000"/>
                  </a:schemeClr>
                </a:solidFill>
                <a:latin typeface="Open Sans Bold"/>
              </a:rPr>
              <a:t> </a:t>
            </a:r>
            <a:r>
              <a:rPr lang="en-US" sz="3776" dirty="0">
                <a:solidFill>
                  <a:srgbClr val="D8E6DF"/>
                </a:solidFill>
                <a:latin typeface="Open Sans"/>
              </a:rPr>
              <a:t>Learn more at</a:t>
            </a:r>
            <a:r>
              <a:rPr lang="en-US" sz="3776" dirty="0">
                <a:solidFill>
                  <a:srgbClr val="D8E6DF"/>
                </a:solidFill>
                <a:latin typeface="Open Sans Bold"/>
              </a:rPr>
              <a:t> </a:t>
            </a:r>
            <a:r>
              <a:rPr lang="en-US" sz="3776" u="sng" dirty="0">
                <a:solidFill>
                  <a:srgbClr val="FFFFFF"/>
                </a:solidFill>
                <a:latin typeface="Open Sans Bold"/>
              </a:rPr>
              <a:t>https://www.catie.ca</a:t>
            </a:r>
            <a:r>
              <a:rPr lang="en-US" sz="3776" dirty="0">
                <a:solidFill>
                  <a:srgbClr val="FFFFFF"/>
                </a:solidFill>
                <a:latin typeface="Open Sans Bold"/>
              </a:rPr>
              <a:t>/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222CC09-7A6D-56FB-5DEF-15E302CB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66775" y="-414590"/>
            <a:ext cx="10020300" cy="11116179"/>
          </a:xfrm>
          <a:prstGeom prst="rect">
            <a:avLst/>
          </a:prstGeom>
          <a:solidFill>
            <a:srgbClr val="FEAC7C"/>
          </a:solidFill>
        </p:spPr>
      </p:sp>
      <p:sp>
        <p:nvSpPr>
          <p:cNvPr id="4" name="TextBox 4"/>
          <p:cNvSpPr txBox="1"/>
          <p:nvPr/>
        </p:nvSpPr>
        <p:spPr>
          <a:xfrm>
            <a:off x="1271929" y="138493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1929" y="3860482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 ongoing voluntary agreement to a specific sexual activity.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5797" y="933450"/>
            <a:ext cx="7123503" cy="605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Sexual consent is enthusiastic!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Sex should be fun and pleasurable!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It is everyone's responsibility to make sure that it is.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866085" y="6994774"/>
            <a:ext cx="5277915" cy="1049158"/>
            <a:chOff x="0" y="0"/>
            <a:chExt cx="7037220" cy="1398877"/>
          </a:xfrm>
        </p:grpSpPr>
        <p:sp>
          <p:nvSpPr>
            <p:cNvPr id="8" name="TextBox 8"/>
            <p:cNvSpPr txBox="1"/>
            <p:nvPr/>
          </p:nvSpPr>
          <p:spPr>
            <a:xfrm>
              <a:off x="0" y="123825"/>
              <a:ext cx="7037220" cy="95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5"/>
                </a:lnSpc>
              </a:pPr>
              <a:r>
                <a:rPr lang="en-US" sz="5300" spc="-265">
                  <a:solidFill>
                    <a:srgbClr val="FFFFFF"/>
                  </a:solidFill>
                  <a:latin typeface="League Spartan"/>
                </a:rPr>
                <a:t>+ enthusiastic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77291"/>
              <a:ext cx="7037220" cy="221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9"/>
                </a:lnSpc>
              </a:pPr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070305-ED01-CE97-46B4-4C1ABB52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24400"/>
            <a:ext cx="4756713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Asleep,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Unconscious,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Incapacitated,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Drugged.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1623060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Open Sans"/>
              </a:rPr>
              <a:t>Situations where someone can </a:t>
            </a:r>
            <a:r>
              <a:rPr lang="en-US" sz="6000" dirty="0">
                <a:solidFill>
                  <a:srgbClr val="000000"/>
                </a:solidFill>
                <a:latin typeface="Open Sans Bold"/>
              </a:rPr>
              <a:t>never consent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 to sex: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444992"/>
            <a:ext cx="23241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120A-1736-D968-94A2-F90A6500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24400"/>
            <a:ext cx="4756713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Asleep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Unconscious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Incapacitated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Drugged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765644" y="4789287"/>
            <a:ext cx="4756713" cy="426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Open Sans"/>
              </a:rPr>
              <a:t>16 is the legal age of consent.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Open Sans"/>
              </a:rPr>
              <a:t>14-15 (&lt;5 years older).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Open Sans"/>
              </a:rPr>
              <a:t>12-13 (&lt;2 years older). </a:t>
            </a:r>
            <a:r>
              <a:rPr lang="en-US" sz="3999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[7]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14400"/>
            <a:ext cx="1623060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"/>
              </a:rPr>
              <a:t>Situations where someone can </a:t>
            </a:r>
            <a:r>
              <a:rPr lang="en-US" sz="6000">
                <a:solidFill>
                  <a:srgbClr val="000000"/>
                </a:solidFill>
                <a:latin typeface="Open Sans Bold"/>
              </a:rPr>
              <a:t>never consent</a:t>
            </a:r>
            <a:r>
              <a:rPr lang="en-US" sz="6000">
                <a:solidFill>
                  <a:srgbClr val="000000"/>
                </a:solidFill>
                <a:latin typeface="Open Sans"/>
              </a:rPr>
              <a:t> to sex: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44992"/>
            <a:ext cx="21717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Ability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65644" y="3444992"/>
            <a:ext cx="1387756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AA1AFC-7A53-A300-99AE-88D67574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24400"/>
            <a:ext cx="4756713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Asleep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Unconscious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Incapacitated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Drugged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02587" y="4789287"/>
            <a:ext cx="4756713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Using your authority to have sex with someone.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Specifications for &lt;18 years-old.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65644" y="4789287"/>
            <a:ext cx="4756713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16 is the legal age of consent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14-15 (&lt;5 years older)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12-13 (&lt;2 years older)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1623060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"/>
              </a:rPr>
              <a:t>Situations where someone can </a:t>
            </a:r>
            <a:r>
              <a:rPr lang="en-US" sz="6000">
                <a:solidFill>
                  <a:srgbClr val="000000"/>
                </a:solidFill>
                <a:latin typeface="Open Sans Bold"/>
              </a:rPr>
              <a:t>never consent</a:t>
            </a:r>
            <a:r>
              <a:rPr lang="en-US" sz="6000">
                <a:solidFill>
                  <a:srgbClr val="000000"/>
                </a:solidFill>
                <a:latin typeface="Open Sans"/>
              </a:rPr>
              <a:t> to sex: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44992"/>
            <a:ext cx="23241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Ability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65644" y="3444992"/>
            <a:ext cx="1311556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02586" y="3444992"/>
            <a:ext cx="2280213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Power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37E270-6CB3-3B3C-DA75-67F7024E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24400"/>
            <a:ext cx="4756713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Asleep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Unconscious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Incapacitated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Drugged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02587" y="4789287"/>
            <a:ext cx="4756713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Using your authority to have sex with someone.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Specifications for &lt;18 years-old.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65644" y="4789287"/>
            <a:ext cx="4756713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16 is the legal age of consent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14-15 (&lt;5 years older)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12-13 (&lt;2 years older)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76813" y="4800600"/>
            <a:ext cx="14084914" cy="51762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79427">
            <a:off x="10961442" y="8539051"/>
            <a:ext cx="2280190" cy="8151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14400"/>
            <a:ext cx="1623060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"/>
              </a:rPr>
              <a:t>Situations where someone can </a:t>
            </a:r>
            <a:r>
              <a:rPr lang="en-US" sz="6000">
                <a:solidFill>
                  <a:srgbClr val="000000"/>
                </a:solidFill>
                <a:latin typeface="Open Sans Bold"/>
              </a:rPr>
              <a:t>never consent</a:t>
            </a:r>
            <a:r>
              <a:rPr lang="en-US" sz="6000">
                <a:solidFill>
                  <a:srgbClr val="000000"/>
                </a:solidFill>
                <a:latin typeface="Open Sans"/>
              </a:rPr>
              <a:t> to sex: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44992"/>
            <a:ext cx="23241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Ability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65644" y="3444992"/>
            <a:ext cx="1223324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02586" y="3444992"/>
            <a:ext cx="2127813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Power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9750" y="5713097"/>
            <a:ext cx="10671787" cy="282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Open Sans"/>
              </a:rPr>
              <a:t>Cannot consent if they are 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dependent for food or shelter</a:t>
            </a:r>
            <a:r>
              <a:rPr lang="en-US" sz="3999" dirty="0">
                <a:solidFill>
                  <a:srgbClr val="000000"/>
                </a:solidFill>
                <a:latin typeface="Open Sans"/>
              </a:rPr>
              <a:t> on the person. </a:t>
            </a:r>
          </a:p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Open Sans"/>
              </a:rPr>
              <a:t>&lt;18 years-old cannot be in a relationship with boss, coach, teacher, or mentor. </a:t>
            </a:r>
            <a:r>
              <a:rPr lang="en-US" sz="3999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[7]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16FBCBE-6E4A-8427-5D5A-6D88B4CA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30744" y="2734236"/>
            <a:ext cx="6928123" cy="67391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7651" y="2711004"/>
            <a:ext cx="2841190" cy="29821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255470" y="5497810"/>
            <a:ext cx="2983529" cy="911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73188" y="3581234"/>
            <a:ext cx="3514411" cy="1117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1"/>
              </a:lnSpc>
            </a:pPr>
            <a:r>
              <a:rPr lang="en-US" sz="6522" dirty="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79080" y="3879487"/>
            <a:ext cx="2441550" cy="36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</a:pPr>
            <a:r>
              <a:rPr lang="en-US" sz="2754" dirty="0">
                <a:solidFill>
                  <a:srgbClr val="FFFFFF"/>
                </a:solidFill>
                <a:latin typeface="Open Sans Bold"/>
              </a:rPr>
              <a:t>Voluntary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04778" y="3817129"/>
            <a:ext cx="1456631" cy="361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</a:pPr>
            <a:r>
              <a:rPr lang="en-US" sz="2754">
                <a:solidFill>
                  <a:srgbClr val="FFFFFF"/>
                </a:solidFill>
                <a:latin typeface="Open Sans Bold"/>
              </a:rPr>
              <a:t>Ongoing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53200" y="7888597"/>
            <a:ext cx="2329252" cy="361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</a:pPr>
            <a:r>
              <a:rPr lang="en-US" sz="2754" dirty="0">
                <a:solidFill>
                  <a:srgbClr val="FFFFFF"/>
                </a:solidFill>
                <a:latin typeface="Open Sans Bold"/>
              </a:rPr>
              <a:t>Enthusiastic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56615" y="7886658"/>
            <a:ext cx="1627924" cy="36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</a:pPr>
            <a:r>
              <a:rPr lang="en-US" sz="2754" dirty="0">
                <a:solidFill>
                  <a:srgbClr val="FFFFFF"/>
                </a:solidFill>
                <a:latin typeface="Open Sans Bold"/>
              </a:rPr>
              <a:t>Informed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42134" y="5939316"/>
            <a:ext cx="6928123" cy="2673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3652" lvl="1" indent="-406826">
              <a:lnSpc>
                <a:spcPts val="5276"/>
              </a:lnSpc>
              <a:buFont typeface="Arial"/>
              <a:buChar char="•"/>
            </a:pPr>
            <a:r>
              <a:rPr lang="en-US" sz="3768" dirty="0">
                <a:solidFill>
                  <a:srgbClr val="000000"/>
                </a:solidFill>
                <a:latin typeface="Open Sans"/>
              </a:rPr>
              <a:t>Unconscious or seriously incapacitated,</a:t>
            </a:r>
          </a:p>
          <a:p>
            <a:pPr marL="813652" lvl="1" indent="-406826">
              <a:lnSpc>
                <a:spcPts val="5276"/>
              </a:lnSpc>
              <a:buFont typeface="Arial"/>
              <a:buChar char="•"/>
            </a:pPr>
            <a:r>
              <a:rPr lang="en-US" sz="3768" dirty="0">
                <a:solidFill>
                  <a:srgbClr val="000000"/>
                </a:solidFill>
                <a:latin typeface="Open Sans"/>
              </a:rPr>
              <a:t>Too young: &lt;16 years old,</a:t>
            </a:r>
          </a:p>
          <a:p>
            <a:pPr marL="813652" lvl="1" indent="-406826">
              <a:lnSpc>
                <a:spcPts val="5276"/>
              </a:lnSpc>
              <a:buFont typeface="Arial"/>
              <a:buChar char="•"/>
            </a:pPr>
            <a:r>
              <a:rPr lang="en-US" sz="3768" dirty="0">
                <a:solidFill>
                  <a:srgbClr val="000000"/>
                </a:solidFill>
                <a:latin typeface="Open Sans"/>
              </a:rPr>
              <a:t>Power imbalance.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14726" y="866775"/>
            <a:ext cx="805854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In summary...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C9131CD-CCB4-34EB-56DC-BC01F4D9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843172" y="-2626579"/>
            <a:ext cx="12601655" cy="155401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45101" y="3654192"/>
            <a:ext cx="10397797" cy="2978616"/>
            <a:chOff x="0" y="0"/>
            <a:chExt cx="13863729" cy="3971489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0"/>
              <a:ext cx="13863729" cy="2565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844"/>
                </a:lnSpc>
                <a:spcBef>
                  <a:spcPct val="0"/>
                </a:spcBef>
              </a:pPr>
              <a:r>
                <a:rPr lang="en-US" sz="14063">
                  <a:solidFill>
                    <a:srgbClr val="000000"/>
                  </a:solidFill>
                  <a:latin typeface="TAN Tangkiwood"/>
                </a:rPr>
                <a:t>How to give it?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1665" y="3216474"/>
              <a:ext cx="10820400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9079" y="4294715"/>
            <a:ext cx="5305896" cy="599228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DA4B65-DA60-F043-45BE-CA9B19E5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59705" y="-5458825"/>
            <a:ext cx="12074830" cy="24593226"/>
            <a:chOff x="0" y="0"/>
            <a:chExt cx="16099774" cy="327909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127284"/>
              <a:ext cx="16099774" cy="2453640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5B79D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 flipV="1">
              <a:off x="-6794284" y="9896910"/>
              <a:ext cx="32790968" cy="1299714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3734962"/>
            <a:ext cx="5686425" cy="310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4"/>
              </a:lnSpc>
              <a:spcBef>
                <a:spcPct val="0"/>
              </a:spcBef>
            </a:pPr>
            <a:r>
              <a:rPr lang="en-US" sz="14063">
                <a:solidFill>
                  <a:srgbClr val="000000"/>
                </a:solidFill>
                <a:latin typeface="TAN Tangkiwood"/>
              </a:rPr>
              <a:t>In this lesson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77816" y="3353962"/>
            <a:ext cx="10081484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What is consent?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How to give it?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How to get it?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Recognizing non-consent.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BC396-F61B-24D3-CDC3-3B3D9CB2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E765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24420" y="7086253"/>
            <a:ext cx="3768060" cy="26924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5813" y="7980163"/>
            <a:ext cx="1958807" cy="17985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14400"/>
            <a:ext cx="6653411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Open Sans"/>
              </a:rPr>
              <a:t>Consent is about </a:t>
            </a:r>
          </a:p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Open Sans Bold Italics"/>
              </a:rPr>
              <a:t>COMMUNICATION</a:t>
            </a:r>
            <a:r>
              <a:rPr lang="en-US" sz="6000">
                <a:solidFill>
                  <a:srgbClr val="FFFFFF"/>
                </a:solidFill>
                <a:latin typeface="Open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65217" y="3676718"/>
            <a:ext cx="6679927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EAC7C"/>
                </a:solidFill>
                <a:latin typeface="Open Sans Bold"/>
              </a:rPr>
              <a:t>Expressing: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FEAC7C"/>
                </a:solidFill>
                <a:latin typeface="Open Sans"/>
              </a:rPr>
              <a:t>What you want.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FEAC7C"/>
                </a:solidFill>
                <a:latin typeface="Open Sans"/>
              </a:rPr>
              <a:t>Who you want to do it with.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FEAC7C"/>
                </a:solidFill>
                <a:latin typeface="Open Sans"/>
              </a:rPr>
              <a:t>In what context.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89541" y="952500"/>
            <a:ext cx="7069759" cy="636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Open Sans Bold"/>
              </a:rPr>
              <a:t>Especially important when</a:t>
            </a:r>
            <a:r>
              <a:rPr lang="en-US" sz="4500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Having sex for the first time. 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With a new partner.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Trying something new. 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Figuring out what you like. </a:t>
            </a:r>
            <a:r>
              <a:rPr lang="en-US" sz="45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[8]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48022B-33BC-B3ED-ECD3-0CC1AD9F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8743">
            <a:off x="10572477" y="1618335"/>
            <a:ext cx="739131" cy="5543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84449" y="5227535"/>
            <a:ext cx="1487044" cy="10762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932135"/>
            <a:ext cx="9944100" cy="2306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4294" lvl="1"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1. Avoid euphemisms.</a:t>
            </a:r>
          </a:p>
          <a:p>
            <a:pPr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88434" y="516090"/>
            <a:ext cx="5694566" cy="92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435BD8"/>
                </a:solidFill>
                <a:latin typeface="Open Sans Extra Bold Italics"/>
              </a:rPr>
              <a:t>communication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36253" y="5151335"/>
            <a:ext cx="8623047" cy="355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46"/>
              </a:lnSpc>
            </a:pPr>
            <a:r>
              <a:rPr lang="en-US" sz="4033" dirty="0">
                <a:solidFill>
                  <a:srgbClr val="435BD8"/>
                </a:solidFill>
                <a:latin typeface="Open Sans"/>
              </a:rPr>
              <a:t>"indirect words that substitute the true meaning of something"</a:t>
            </a:r>
            <a:r>
              <a:rPr lang="en-US" sz="4033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33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[9]</a:t>
            </a:r>
          </a:p>
          <a:p>
            <a:pPr algn="r">
              <a:lnSpc>
                <a:spcPts val="5646"/>
              </a:lnSpc>
            </a:pPr>
            <a:endParaRPr lang="en-US" sz="4033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ts val="5646"/>
              </a:lnSpc>
            </a:pPr>
            <a:r>
              <a:rPr lang="en-US" sz="4033" dirty="0">
                <a:solidFill>
                  <a:srgbClr val="000000"/>
                </a:solidFill>
                <a:latin typeface="Open Sans"/>
              </a:rPr>
              <a:t>"doing it"</a:t>
            </a:r>
          </a:p>
          <a:p>
            <a:pPr algn="r">
              <a:lnSpc>
                <a:spcPts val="5646"/>
              </a:lnSpc>
            </a:pPr>
            <a:r>
              <a:rPr lang="en-US" sz="4033" dirty="0">
                <a:solidFill>
                  <a:srgbClr val="000000"/>
                </a:solidFill>
                <a:latin typeface="Open Sans"/>
              </a:rPr>
              <a:t>"sleeping together"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9BCE59-E6E1-02EC-2313-F1F00358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8743">
            <a:off x="10572477" y="1618335"/>
            <a:ext cx="739131" cy="5543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84449" y="5227535"/>
            <a:ext cx="1487044" cy="10762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8012" y="6022011"/>
            <a:ext cx="9605317" cy="48266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932135"/>
            <a:ext cx="10321286" cy="229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4294" lvl="1"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1. Avoid euphemisms.</a:t>
            </a:r>
          </a:p>
          <a:p>
            <a:pPr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88434" y="516090"/>
            <a:ext cx="5465966" cy="92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435BD8"/>
                </a:solidFill>
                <a:latin typeface="Open Sans Extra Bold Italics"/>
              </a:rPr>
              <a:t>communication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36253" y="5151335"/>
            <a:ext cx="8623047" cy="140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46"/>
              </a:lnSpc>
            </a:pPr>
            <a:r>
              <a:rPr lang="en-US" sz="4033">
                <a:solidFill>
                  <a:srgbClr val="435BD8"/>
                </a:solidFill>
                <a:latin typeface="Open Sans"/>
              </a:rPr>
              <a:t>"indirect words that substitute the true meaning of something"</a:t>
            </a:r>
            <a:r>
              <a:rPr lang="en-US" sz="4033">
                <a:solidFill>
                  <a:srgbClr val="000000"/>
                </a:solidFill>
                <a:latin typeface="Open Sans"/>
              </a:rPr>
              <a:t> [#]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14911" y="3168865"/>
            <a:ext cx="49470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Italics"/>
              </a:rPr>
              <a:t>for the most part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1397" y="7482212"/>
            <a:ext cx="805854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Sometimes euphemisms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can be good.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2B2609-A72D-BF6D-09CB-D8F49AB4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8743">
            <a:off x="10572477" y="1618335"/>
            <a:ext cx="739131" cy="5543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88434" y="516090"/>
            <a:ext cx="5542166" cy="92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435BD8"/>
                </a:solidFill>
                <a:latin typeface="Open Sans Extra Bold Italics"/>
              </a:rPr>
              <a:t>communication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932135"/>
            <a:ext cx="9659734" cy="3498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4294" lvl="1"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1. Avoid euphemisms.</a:t>
            </a:r>
          </a:p>
          <a:p>
            <a:pPr marL="714294" lvl="1"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2. Be precise. </a:t>
            </a:r>
          </a:p>
          <a:p>
            <a:pPr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14911" y="3168865"/>
            <a:ext cx="49470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Italics"/>
              </a:rPr>
              <a:t>for the most part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20485" y="6747627"/>
            <a:ext cx="9134585" cy="252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7"/>
              </a:lnSpc>
            </a:pPr>
            <a:r>
              <a:rPr lang="en-US" sz="8502" spc="-425">
                <a:solidFill>
                  <a:srgbClr val="FFFFFF"/>
                </a:solidFill>
                <a:latin typeface="Open Sans Bold"/>
              </a:rPr>
              <a:t>"Sex" has many definitions.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CBEBB4-4E79-2C95-78A6-A3CFE35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8743">
            <a:off x="10572477" y="1618335"/>
            <a:ext cx="739131" cy="5543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932135"/>
            <a:ext cx="11239500" cy="4691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Avoid euphemisms.</a:t>
            </a:r>
          </a:p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Be precise.</a:t>
            </a:r>
          </a:p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Find out what you like.  </a:t>
            </a:r>
          </a:p>
          <a:p>
            <a:pPr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735">
            <a:off x="4578608" y="7751577"/>
            <a:ext cx="2057792" cy="5813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25198">
            <a:off x="10409520" y="3940804"/>
            <a:ext cx="7812332" cy="14986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88434" y="516090"/>
            <a:ext cx="5389766" cy="92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435BD8"/>
                </a:solidFill>
                <a:latin typeface="Open Sans Extra Bold Italics"/>
              </a:rPr>
              <a:t>communication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14911" y="3168865"/>
            <a:ext cx="49470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Italics"/>
              </a:rPr>
              <a:t>for the most part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8055" y="7464268"/>
            <a:ext cx="4331891" cy="214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6"/>
              </a:lnSpc>
            </a:pPr>
            <a:r>
              <a:rPr lang="en-US" sz="4104">
                <a:solidFill>
                  <a:srgbClr val="000000"/>
                </a:solidFill>
                <a:latin typeface="Open Sans"/>
              </a:rPr>
              <a:t>Talk about it.</a:t>
            </a:r>
          </a:p>
          <a:p>
            <a:pPr>
              <a:lnSpc>
                <a:spcPts val="5746"/>
              </a:lnSpc>
            </a:pPr>
            <a:r>
              <a:rPr lang="en-US" sz="4104">
                <a:solidFill>
                  <a:srgbClr val="000000"/>
                </a:solidFill>
                <a:latin typeface="Open Sans"/>
              </a:rPr>
              <a:t>Do your research.</a:t>
            </a:r>
          </a:p>
          <a:p>
            <a:pPr>
              <a:lnSpc>
                <a:spcPts val="5746"/>
              </a:lnSpc>
            </a:pPr>
            <a:r>
              <a:rPr lang="en-US" sz="4104">
                <a:solidFill>
                  <a:srgbClr val="000000"/>
                </a:solidFill>
                <a:latin typeface="Open Sans"/>
              </a:rPr>
              <a:t>Try it by yourself.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06920C-615B-45C2-DB6A-CECE01A4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8743">
            <a:off x="10572477" y="1618335"/>
            <a:ext cx="739131" cy="5543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932135"/>
            <a:ext cx="11391900" cy="4691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Avoid euphemisms.</a:t>
            </a:r>
          </a:p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Be precise.</a:t>
            </a:r>
          </a:p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Find out what you like.  </a:t>
            </a:r>
          </a:p>
          <a:p>
            <a:pPr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735">
            <a:off x="4578608" y="7751577"/>
            <a:ext cx="2057792" cy="5813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88434" y="516089"/>
            <a:ext cx="5694566" cy="922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435BD8"/>
                </a:solidFill>
                <a:latin typeface="Open Sans Extra Bold Italics"/>
              </a:rPr>
              <a:t>communication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14911" y="3168865"/>
            <a:ext cx="49470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Italics"/>
              </a:rPr>
              <a:t>for the most part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78055" y="7464268"/>
            <a:ext cx="4331891" cy="214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6"/>
              </a:lnSpc>
            </a:pPr>
            <a:r>
              <a:rPr lang="en-US" sz="4104">
                <a:solidFill>
                  <a:srgbClr val="000000"/>
                </a:solidFill>
                <a:latin typeface="Open Sans"/>
              </a:rPr>
              <a:t>Talk about it.</a:t>
            </a:r>
          </a:p>
          <a:p>
            <a:pPr>
              <a:lnSpc>
                <a:spcPts val="5746"/>
              </a:lnSpc>
            </a:pPr>
            <a:r>
              <a:rPr lang="en-US" sz="4104">
                <a:solidFill>
                  <a:srgbClr val="000000"/>
                </a:solidFill>
                <a:latin typeface="Open Sans"/>
              </a:rPr>
              <a:t>Do your research.</a:t>
            </a:r>
          </a:p>
          <a:p>
            <a:pPr>
              <a:lnSpc>
                <a:spcPts val="5746"/>
              </a:lnSpc>
            </a:pPr>
            <a:r>
              <a:rPr lang="en-US" sz="4104">
                <a:solidFill>
                  <a:srgbClr val="000000"/>
                </a:solidFill>
                <a:latin typeface="Open Sans"/>
              </a:rPr>
              <a:t>Try it by yourself.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480244" y="7540468"/>
            <a:ext cx="19248488" cy="2916316"/>
            <a:chOff x="0" y="0"/>
            <a:chExt cx="5069561" cy="7680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69561" cy="768083"/>
            </a:xfrm>
            <a:custGeom>
              <a:avLst/>
              <a:gdLst/>
              <a:ahLst/>
              <a:cxnLst/>
              <a:rect l="l" t="t" r="r" b="b"/>
              <a:pathLst>
                <a:path w="5069561" h="768083">
                  <a:moveTo>
                    <a:pt x="0" y="0"/>
                  </a:moveTo>
                  <a:lnTo>
                    <a:pt x="5069561" y="0"/>
                  </a:lnTo>
                  <a:lnTo>
                    <a:pt x="5069561" y="768083"/>
                  </a:lnTo>
                  <a:lnTo>
                    <a:pt x="0" y="768083"/>
                  </a:lnTo>
                  <a:close/>
                </a:path>
              </a:pathLst>
            </a:custGeom>
            <a:solidFill>
              <a:srgbClr val="435BD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168125"/>
            <a:ext cx="16230600" cy="13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2"/>
              </a:lnSpc>
            </a:pPr>
            <a:r>
              <a:rPr lang="en-US" sz="3944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 Bold"/>
              </a:rPr>
              <a:t>Asexuality</a:t>
            </a:r>
            <a:r>
              <a:rPr lang="en-US" sz="3944" dirty="0">
                <a:solidFill>
                  <a:srgbClr val="FFFFFF"/>
                </a:solidFill>
                <a:latin typeface="Open Sans Bold"/>
              </a:rPr>
              <a:t> is when people experience limited or no sexual attraction towards others, or have little or no interest in sex.</a:t>
            </a:r>
            <a:r>
              <a:rPr lang="en-US" sz="3944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1099547-AAF2-73FC-5A8E-6DF91C43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8743">
            <a:off x="10572477" y="1618335"/>
            <a:ext cx="739131" cy="5543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932135"/>
            <a:ext cx="11239500" cy="4691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Avoid euphemisms.</a:t>
            </a:r>
          </a:p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Be precise.</a:t>
            </a:r>
          </a:p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Find out what you like.  </a:t>
            </a:r>
          </a:p>
          <a:p>
            <a:pPr>
              <a:lnSpc>
                <a:spcPts val="9263"/>
              </a:lnSpc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735">
            <a:off x="4578608" y="7751577"/>
            <a:ext cx="2057792" cy="5813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88434" y="516090"/>
            <a:ext cx="5618366" cy="92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435BD8"/>
                </a:solidFill>
                <a:latin typeface="Open Sans Extra Bold Italics"/>
              </a:rPr>
              <a:t>communication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14911" y="3168865"/>
            <a:ext cx="49470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Italics"/>
              </a:rPr>
              <a:t>for the most part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78055" y="7464268"/>
            <a:ext cx="4424263" cy="214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6"/>
              </a:lnSpc>
            </a:pPr>
            <a:r>
              <a:rPr lang="en-US" sz="4104" dirty="0">
                <a:solidFill>
                  <a:srgbClr val="000000"/>
                </a:solidFill>
                <a:latin typeface="Open Sans"/>
              </a:rPr>
              <a:t>Talk about it.</a:t>
            </a:r>
          </a:p>
          <a:p>
            <a:pPr>
              <a:lnSpc>
                <a:spcPts val="5746"/>
              </a:lnSpc>
            </a:pPr>
            <a:r>
              <a:rPr lang="en-US" sz="4104" dirty="0">
                <a:solidFill>
                  <a:srgbClr val="000000"/>
                </a:solidFill>
                <a:latin typeface="Open Sans"/>
              </a:rPr>
              <a:t>Do your research.</a:t>
            </a:r>
          </a:p>
          <a:p>
            <a:pPr>
              <a:lnSpc>
                <a:spcPts val="5746"/>
              </a:lnSpc>
            </a:pPr>
            <a:r>
              <a:rPr lang="en-US" sz="4104" dirty="0">
                <a:solidFill>
                  <a:srgbClr val="000000"/>
                </a:solidFill>
                <a:latin typeface="Open Sans"/>
              </a:rPr>
              <a:t>Try it for yourself.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3A1369-2CEB-112F-10D4-CBD36C4F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360964"/>
            <a:ext cx="5466672" cy="28973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3352592"/>
            <a:chOff x="0" y="0"/>
            <a:chExt cx="4816593" cy="882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82987"/>
            </a:xfrm>
            <a:custGeom>
              <a:avLst/>
              <a:gdLst/>
              <a:ahLst/>
              <a:cxnLst/>
              <a:rect l="l" t="t" r="r" b="b"/>
              <a:pathLst>
                <a:path w="4816592" h="882987">
                  <a:moveTo>
                    <a:pt x="0" y="0"/>
                  </a:moveTo>
                  <a:lnTo>
                    <a:pt x="4816592" y="0"/>
                  </a:lnTo>
                  <a:lnTo>
                    <a:pt x="4816592" y="882987"/>
                  </a:lnTo>
                  <a:lnTo>
                    <a:pt x="0" y="882987"/>
                  </a:lnTo>
                  <a:close/>
                </a:path>
              </a:pathLst>
            </a:custGeom>
            <a:solidFill>
              <a:srgbClr val="C45B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90986" y="866775"/>
            <a:ext cx="11244213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Open Sans Extra Bold"/>
              </a:rPr>
              <a:t>Saying yes, or no...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6EA602-EFAA-BD45-8828-A473243C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8551" y="5783636"/>
            <a:ext cx="4644873" cy="246178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3352592"/>
            <a:chOff x="0" y="0"/>
            <a:chExt cx="4816593" cy="882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82987"/>
            </a:xfrm>
            <a:custGeom>
              <a:avLst/>
              <a:gdLst/>
              <a:ahLst/>
              <a:cxnLst/>
              <a:rect l="l" t="t" r="r" b="b"/>
              <a:pathLst>
                <a:path w="4816592" h="882987">
                  <a:moveTo>
                    <a:pt x="0" y="0"/>
                  </a:moveTo>
                  <a:lnTo>
                    <a:pt x="4816592" y="0"/>
                  </a:lnTo>
                  <a:lnTo>
                    <a:pt x="4816592" y="882987"/>
                  </a:lnTo>
                  <a:lnTo>
                    <a:pt x="0" y="882987"/>
                  </a:lnTo>
                  <a:close/>
                </a:path>
              </a:pathLst>
            </a:custGeom>
            <a:solidFill>
              <a:srgbClr val="C45B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90986" y="866775"/>
            <a:ext cx="11396613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Open Sans Extra Bold"/>
              </a:rPr>
              <a:t>Saying yes, or no...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25207" y="4675505"/>
            <a:ext cx="9924593" cy="4618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Not always so simple: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- Gender norms,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- Sexual scripts,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- Romantic scripts,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- Trouble asserting oneself. 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[10]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5339B-744B-2591-69A7-AC00CBCB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352592"/>
            <a:chOff x="0" y="0"/>
            <a:chExt cx="4816593" cy="8829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82987"/>
            </a:xfrm>
            <a:custGeom>
              <a:avLst/>
              <a:gdLst/>
              <a:ahLst/>
              <a:cxnLst/>
              <a:rect l="l" t="t" r="r" b="b"/>
              <a:pathLst>
                <a:path w="4816592" h="882987">
                  <a:moveTo>
                    <a:pt x="0" y="0"/>
                  </a:moveTo>
                  <a:lnTo>
                    <a:pt x="4816592" y="0"/>
                  </a:lnTo>
                  <a:lnTo>
                    <a:pt x="4816592" y="882987"/>
                  </a:lnTo>
                  <a:lnTo>
                    <a:pt x="0" y="882987"/>
                  </a:lnTo>
                  <a:close/>
                </a:path>
              </a:pathLst>
            </a:custGeom>
            <a:solidFill>
              <a:srgbClr val="C45B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90986" y="866775"/>
            <a:ext cx="11191695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Open Sans Extra Bold"/>
              </a:rPr>
              <a:t>Saying yes, or no...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91504" y="3763158"/>
            <a:ext cx="7681896" cy="411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40"/>
              </a:lnSpc>
            </a:pPr>
            <a:r>
              <a:rPr lang="en-US" sz="4672" dirty="0">
                <a:solidFill>
                  <a:srgbClr val="000000"/>
                </a:solidFill>
                <a:latin typeface="Open Sans"/>
              </a:rPr>
              <a:t>Not always so simple:</a:t>
            </a:r>
          </a:p>
          <a:p>
            <a:pPr>
              <a:lnSpc>
                <a:spcPts val="6540"/>
              </a:lnSpc>
            </a:pPr>
            <a:r>
              <a:rPr lang="en-US" sz="4672" dirty="0">
                <a:solidFill>
                  <a:srgbClr val="000000"/>
                </a:solidFill>
                <a:latin typeface="Open Sans"/>
              </a:rPr>
              <a:t>- Gender norms,</a:t>
            </a:r>
          </a:p>
          <a:p>
            <a:pPr>
              <a:lnSpc>
                <a:spcPts val="6540"/>
              </a:lnSpc>
            </a:pPr>
            <a:r>
              <a:rPr lang="en-US" sz="4672" dirty="0">
                <a:solidFill>
                  <a:srgbClr val="000000"/>
                </a:solidFill>
                <a:latin typeface="Open Sans"/>
              </a:rPr>
              <a:t>- Sexual scripts,</a:t>
            </a:r>
          </a:p>
          <a:p>
            <a:pPr>
              <a:lnSpc>
                <a:spcPts val="6540"/>
              </a:lnSpc>
            </a:pPr>
            <a:r>
              <a:rPr lang="en-US" sz="4672" dirty="0">
                <a:solidFill>
                  <a:srgbClr val="000000"/>
                </a:solidFill>
                <a:latin typeface="Open Sans"/>
              </a:rPr>
              <a:t>- Romantic scripts,</a:t>
            </a:r>
          </a:p>
          <a:p>
            <a:pPr>
              <a:lnSpc>
                <a:spcPts val="6540"/>
              </a:lnSpc>
            </a:pPr>
            <a:r>
              <a:rPr lang="en-US" sz="4672" dirty="0">
                <a:solidFill>
                  <a:srgbClr val="000000"/>
                </a:solidFill>
                <a:latin typeface="Open Sans"/>
              </a:rPr>
              <a:t>- Trouble asserting oneself.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05319" y="8319990"/>
            <a:ext cx="12021025" cy="1338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53"/>
              </a:lnSpc>
            </a:pPr>
            <a:r>
              <a:rPr lang="en-US" sz="3824" dirty="0">
                <a:solidFill>
                  <a:srgbClr val="000000"/>
                </a:solidFill>
                <a:latin typeface="Open Sans Extra Bold"/>
              </a:rPr>
              <a:t>EVERYONE SAYS "NO."</a:t>
            </a:r>
          </a:p>
          <a:p>
            <a:pPr>
              <a:lnSpc>
                <a:spcPts val="5353"/>
              </a:lnSpc>
            </a:pPr>
            <a:r>
              <a:rPr lang="en-US" sz="3824" dirty="0">
                <a:solidFill>
                  <a:srgbClr val="000000"/>
                </a:solidFill>
                <a:latin typeface="Open Sans Extra Bold"/>
              </a:rPr>
              <a:t>"NO" DOES NOT REQUIRE AN EXPLANATION. </a:t>
            </a:r>
            <a:r>
              <a:rPr lang="en-US" sz="3824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[10]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8551" y="4334968"/>
            <a:ext cx="4644873" cy="246178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5CA096-2D4F-5D8E-CF6F-4FECCE66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843172" y="-2626579"/>
            <a:ext cx="12601655" cy="155401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45101" y="3031576"/>
            <a:ext cx="10397797" cy="4223848"/>
            <a:chOff x="0" y="0"/>
            <a:chExt cx="13863729" cy="5631797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0"/>
              <a:ext cx="13863729" cy="422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844"/>
                </a:lnSpc>
                <a:spcBef>
                  <a:spcPct val="0"/>
                </a:spcBef>
              </a:pPr>
              <a:r>
                <a:rPr lang="en-US" sz="14063">
                  <a:solidFill>
                    <a:srgbClr val="000000"/>
                  </a:solidFill>
                  <a:latin typeface="TAN Tangkiwood"/>
                </a:rPr>
                <a:t>What is consent?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1665" y="4876782"/>
              <a:ext cx="10820400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3921" y="4704262"/>
            <a:ext cx="4232730" cy="558273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E58996-4595-1BC4-6743-04396268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49022" y="4606482"/>
            <a:ext cx="1093725" cy="33624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3825" y="904875"/>
            <a:ext cx="15500350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BDE70"/>
                </a:solidFill>
                <a:latin typeface="Open Sans Extra Bold"/>
              </a:rPr>
              <a:t>When boundaries are not respected.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49022" y="2273040"/>
            <a:ext cx="14589956" cy="72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7"/>
              </a:lnSpc>
            </a:pPr>
            <a:r>
              <a:rPr lang="en-US" sz="4241" dirty="0">
                <a:solidFill>
                  <a:srgbClr val="000000"/>
                </a:solidFill>
                <a:latin typeface="Open Sans Bold"/>
              </a:rPr>
              <a:t>It is not your fault. There are no "right" ways to react.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47448" y="4511232"/>
            <a:ext cx="13011852" cy="4439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Open Sans Bold"/>
              </a:rPr>
              <a:t>If you need someone to chat with: </a:t>
            </a:r>
          </a:p>
          <a:p>
            <a:pPr>
              <a:lnSpc>
                <a:spcPts val="6902"/>
              </a:lnSpc>
            </a:pPr>
            <a:r>
              <a:rPr lang="en-US" sz="4930" dirty="0">
                <a:solidFill>
                  <a:srgbClr val="000000"/>
                </a:solidFill>
                <a:latin typeface="Open Sans"/>
              </a:rPr>
              <a:t>call </a:t>
            </a:r>
            <a:r>
              <a:rPr lang="en-US" sz="4930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  <a:t>1-800-668-6868</a:t>
            </a:r>
            <a:r>
              <a:rPr lang="en-US" sz="4930" dirty="0">
                <a:solidFill>
                  <a:srgbClr val="000000"/>
                </a:solidFill>
                <a:latin typeface="Open Sans Bold"/>
              </a:rPr>
              <a:t>,</a:t>
            </a:r>
            <a:r>
              <a:rPr lang="en-US" sz="4930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6902"/>
              </a:lnSpc>
            </a:pPr>
            <a:r>
              <a:rPr lang="en-US" sz="4930" dirty="0">
                <a:solidFill>
                  <a:srgbClr val="000000"/>
                </a:solidFill>
                <a:latin typeface="Open Sans"/>
              </a:rPr>
              <a:t>text </a:t>
            </a:r>
            <a:r>
              <a:rPr lang="en-US" sz="4930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  <a:t>686868</a:t>
            </a:r>
            <a:r>
              <a:rPr lang="en-US" sz="4930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>
              <a:lnSpc>
                <a:spcPts val="6902"/>
              </a:lnSpc>
            </a:pPr>
            <a:r>
              <a:rPr lang="en-US" sz="4930" dirty="0">
                <a:solidFill>
                  <a:srgbClr val="000000"/>
                </a:solidFill>
                <a:latin typeface="Open Sans"/>
              </a:rPr>
              <a:t>or visit </a:t>
            </a:r>
            <a:r>
              <a:rPr lang="en-US" sz="493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  <a:hlinkClick r:id="rId5"/>
              </a:rPr>
              <a:t>https://kidshelpphone.ca/</a:t>
            </a:r>
            <a:r>
              <a:rPr lang="en-US" sz="493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  <a:t> </a:t>
            </a:r>
          </a:p>
          <a:p>
            <a:pPr>
              <a:lnSpc>
                <a:spcPts val="6902"/>
              </a:lnSpc>
            </a:pPr>
            <a:endParaRPr lang="en-US" sz="4930" u="sng" dirty="0">
              <a:solidFill>
                <a:srgbClr val="7BFAD6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316459" y="9217464"/>
            <a:ext cx="18920918" cy="61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400" dirty="0">
                <a:solidFill>
                  <a:srgbClr val="000000"/>
                </a:solidFill>
                <a:latin typeface="Open Sans"/>
              </a:rPr>
              <a:t>(See end of presentation for directory.)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15B459-F9B6-A914-89E2-5F5CC867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E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843172" y="-2626579"/>
            <a:ext cx="12601655" cy="155401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45101" y="3654192"/>
            <a:ext cx="10397797" cy="2978616"/>
            <a:chOff x="0" y="0"/>
            <a:chExt cx="13863729" cy="3971489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0"/>
              <a:ext cx="13863729" cy="2565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844"/>
                </a:lnSpc>
                <a:spcBef>
                  <a:spcPct val="0"/>
                </a:spcBef>
              </a:pPr>
              <a:r>
                <a:rPr lang="en-US" sz="14063">
                  <a:solidFill>
                    <a:srgbClr val="000000"/>
                  </a:solidFill>
                  <a:latin typeface="TAN Tangkiwood"/>
                </a:rPr>
                <a:t>How to get it?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1665" y="3216474"/>
              <a:ext cx="10820400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4684470"/>
            <a:ext cx="4899667" cy="560253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CFADB3-86C2-FB44-4689-AEFD4335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894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13198" y="6576195"/>
            <a:ext cx="2573335" cy="292424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626899" y="3578458"/>
            <a:ext cx="10397797" cy="4459859"/>
            <a:chOff x="0" y="0"/>
            <a:chExt cx="13863729" cy="5946479"/>
          </a:xfrm>
        </p:grpSpPr>
        <p:sp>
          <p:nvSpPr>
            <p:cNvPr id="7" name="TextBox 7"/>
            <p:cNvSpPr txBox="1"/>
            <p:nvPr/>
          </p:nvSpPr>
          <p:spPr>
            <a:xfrm>
              <a:off x="0" y="304800"/>
              <a:ext cx="13863729" cy="452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15000">
                  <a:solidFill>
                    <a:srgbClr val="000000"/>
                  </a:solidFill>
                  <a:latin typeface="TAN Tangkiwood"/>
                </a:rPr>
                <a:t>How to </a:t>
              </a:r>
            </a:p>
            <a:p>
              <a:pPr marL="0" lvl="0" indent="0" algn="ctr">
                <a:lnSpc>
                  <a:spcPts val="10500"/>
                </a:lnSpc>
                <a:spcBef>
                  <a:spcPct val="0"/>
                </a:spcBef>
              </a:pPr>
              <a:r>
                <a:rPr lang="en-US" sz="15000">
                  <a:solidFill>
                    <a:srgbClr val="000000"/>
                  </a:solidFill>
                  <a:latin typeface="TAN Tangkiwood"/>
                </a:rPr>
                <a:t>get it?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21665" y="5191464"/>
              <a:ext cx="10820400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40431" y="895350"/>
            <a:ext cx="783321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Extra Bold"/>
              </a:rPr>
              <a:t>Seeking consent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40431" y="2291413"/>
            <a:ext cx="7318869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Open Sans"/>
              </a:rPr>
              <a:t>= Continuously </a:t>
            </a:r>
            <a:r>
              <a:rPr lang="en-US" sz="4500">
                <a:solidFill>
                  <a:srgbClr val="0E7658"/>
                </a:solidFill>
                <a:latin typeface="Open Sans Bold"/>
              </a:rPr>
              <a:t>asking</a:t>
            </a:r>
            <a:r>
              <a:rPr lang="en-US" sz="4500">
                <a:solidFill>
                  <a:srgbClr val="000000"/>
                </a:solidFill>
                <a:latin typeface="Open Sans"/>
              </a:rPr>
              <a:t> for permission to touch your partner, and </a:t>
            </a:r>
            <a:r>
              <a:rPr lang="en-US" sz="4500">
                <a:solidFill>
                  <a:srgbClr val="0E7658"/>
                </a:solidFill>
                <a:latin typeface="Open Sans Bold"/>
              </a:rPr>
              <a:t>checking in</a:t>
            </a:r>
            <a:r>
              <a:rPr lang="en-US" sz="4500">
                <a:solidFill>
                  <a:srgbClr val="000000"/>
                </a:solidFill>
                <a:latin typeface="Open Sans"/>
              </a:rPr>
              <a:t> with them </a:t>
            </a:r>
            <a:r>
              <a:rPr lang="en-US" sz="4500">
                <a:solidFill>
                  <a:srgbClr val="0E7658"/>
                </a:solidFill>
                <a:latin typeface="Open Sans Bold"/>
              </a:rPr>
              <a:t>before</a:t>
            </a:r>
            <a:r>
              <a:rPr lang="en-US" sz="450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500">
                <a:solidFill>
                  <a:srgbClr val="0E7658"/>
                </a:solidFill>
                <a:latin typeface="Open Sans Bold"/>
              </a:rPr>
              <a:t>during</a:t>
            </a:r>
            <a:r>
              <a:rPr lang="en-US" sz="4500">
                <a:solidFill>
                  <a:srgbClr val="000000"/>
                </a:solidFill>
                <a:latin typeface="Open Sans"/>
              </a:rPr>
              <a:t>, and </a:t>
            </a:r>
            <a:r>
              <a:rPr lang="en-US" sz="4500">
                <a:solidFill>
                  <a:srgbClr val="0E7658"/>
                </a:solidFill>
                <a:latin typeface="Open Sans Bold"/>
              </a:rPr>
              <a:t>after</a:t>
            </a:r>
            <a:r>
              <a:rPr lang="en-US" sz="4500">
                <a:solidFill>
                  <a:srgbClr val="000000"/>
                </a:solidFill>
                <a:latin typeface="Open Sans"/>
              </a:rPr>
              <a:t> sex.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BEBDFD-C090-C48E-5711-97BFCF79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0797" y="732171"/>
            <a:ext cx="1859714" cy="18597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How to get it?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4318961"/>
            <a:ext cx="8196975" cy="373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400093"/>
                </a:solidFill>
                <a:latin typeface="Open Sans Bold"/>
              </a:rPr>
              <a:t>What things do you not want to do? Mine are [fill in the blank].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400093"/>
                </a:solidFill>
                <a:latin typeface="Open Sans Bold"/>
              </a:rPr>
              <a:t>What do you need to feel safe?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  <a:t>I feel ready to [fill in the blank]. Does it feel like the right time to you?</a:t>
            </a:r>
          </a:p>
          <a:p>
            <a:pPr>
              <a:lnSpc>
                <a:spcPts val="5005"/>
              </a:lnSpc>
            </a:pPr>
            <a:endParaRPr lang="en-US" sz="3500" dirty="0">
              <a:solidFill>
                <a:srgbClr val="892F2C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0375" y="4318961"/>
            <a:ext cx="8033625" cy="499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400093"/>
                </a:solidFill>
                <a:latin typeface="Open Sans Bold"/>
              </a:rPr>
              <a:t>What would you like to try?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  <a:t>Can I [fill in the blank]?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  <a:t>I'd like to [fill in the blank]. </a:t>
            </a:r>
            <a:b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</a:b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Open Sans Bold"/>
              </a:rPr>
              <a:t>Would you like to?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400093"/>
                </a:solidFill>
                <a:latin typeface="Open Sans Bold"/>
              </a:rPr>
              <a:t>What would you like to do?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400093"/>
                </a:solidFill>
                <a:latin typeface="Open Sans Bold"/>
              </a:rPr>
              <a:t>How do you feel about doing [fill in the blank]?</a:t>
            </a:r>
          </a:p>
          <a:p>
            <a:pPr>
              <a:lnSpc>
                <a:spcPts val="5005"/>
              </a:lnSpc>
            </a:pPr>
            <a:endParaRPr lang="en-US" sz="3500" dirty="0">
              <a:solidFill>
                <a:srgbClr val="400093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182807"/>
            <a:ext cx="1499098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9524" lvl="1" indent="-685800">
              <a:lnSpc>
                <a:spcPts val="7699"/>
              </a:lnSpc>
              <a:buFont typeface="Wingdings" panose="05000000000000000000" pitchFamily="2" charset="2"/>
              <a:buChar char="ü"/>
            </a:pPr>
            <a:r>
              <a:rPr lang="en-US" sz="5499" u="sng" dirty="0">
                <a:solidFill>
                  <a:srgbClr val="000000"/>
                </a:solidFill>
                <a:latin typeface="Open Sans Bold Italics"/>
              </a:rPr>
              <a:t>Do not be afraid to ask</a:t>
            </a:r>
            <a:r>
              <a:rPr lang="en-US" sz="5499" u="sng" dirty="0">
                <a:solidFill>
                  <a:srgbClr val="000000"/>
                </a:solidFill>
                <a:latin typeface="Open Sans Bold"/>
              </a:rPr>
              <a:t>.</a:t>
            </a:r>
            <a:r>
              <a:rPr lang="en-US" sz="5499" dirty="0">
                <a:solidFill>
                  <a:srgbClr val="000000"/>
                </a:solidFill>
                <a:latin typeface="Open Sans Bold"/>
              </a:rPr>
              <a:t>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1436F8-E49C-A612-46AB-7372DF8A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76916" y="2898953"/>
            <a:ext cx="7182384" cy="3556248"/>
            <a:chOff x="76200" y="-123825"/>
            <a:chExt cx="1891657" cy="936625"/>
          </a:xfrm>
        </p:grpSpPr>
        <p:sp>
          <p:nvSpPr>
            <p:cNvPr id="3" name="Freeform 3"/>
            <p:cNvSpPr/>
            <p:nvPr/>
          </p:nvSpPr>
          <p:spPr>
            <a:xfrm>
              <a:off x="76200" y="0"/>
              <a:ext cx="1891657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23825"/>
              <a:ext cx="6604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How to get it?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7242" y="5350935"/>
            <a:ext cx="7784582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Open Sans Bold"/>
              </a:rPr>
              <a:t>"</a:t>
            </a:r>
            <a:r>
              <a:rPr lang="en-US" sz="4500" dirty="0">
                <a:solidFill>
                  <a:srgbClr val="892F2C"/>
                </a:solidFill>
                <a:latin typeface="Open Sans Bold"/>
              </a:rPr>
              <a:t>NO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" may also sound like: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70513" y="6246956"/>
            <a:ext cx="14990985" cy="3038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248" lvl="1" indent="-372124">
              <a:lnSpc>
                <a:spcPts val="4826"/>
              </a:lnSpc>
              <a:buFont typeface="Arial"/>
              <a:buChar char="•"/>
            </a:pPr>
            <a:r>
              <a:rPr lang="en-US" sz="3447" dirty="0">
                <a:solidFill>
                  <a:srgbClr val="000000"/>
                </a:solidFill>
                <a:latin typeface="Open Sans"/>
              </a:rPr>
              <a:t>Silence.</a:t>
            </a:r>
          </a:p>
          <a:p>
            <a:pPr marL="744248" lvl="1" indent="-372124">
              <a:lnSpc>
                <a:spcPts val="4826"/>
              </a:lnSpc>
              <a:buFont typeface="Arial"/>
              <a:buChar char="•"/>
            </a:pPr>
            <a:r>
              <a:rPr lang="en-US" sz="3447" dirty="0">
                <a:solidFill>
                  <a:srgbClr val="000000"/>
                </a:solidFill>
                <a:latin typeface="Open Sans"/>
              </a:rPr>
              <a:t>Saying "yes," but sounding scared, hesitant, unsure, or anxious. </a:t>
            </a:r>
          </a:p>
          <a:p>
            <a:pPr marL="744248" lvl="1" indent="-372124">
              <a:lnSpc>
                <a:spcPts val="4826"/>
              </a:lnSpc>
              <a:buFont typeface="Arial"/>
              <a:buChar char="•"/>
            </a:pPr>
            <a:r>
              <a:rPr lang="en-US" sz="3447" dirty="0">
                <a:solidFill>
                  <a:srgbClr val="000000"/>
                </a:solidFill>
                <a:latin typeface="Open Sans"/>
              </a:rPr>
              <a:t>Saying "yes" after threat of violence (i.e.: </a:t>
            </a:r>
            <a:r>
              <a:rPr lang="en-US" sz="3447" dirty="0">
                <a:solidFill>
                  <a:srgbClr val="000000"/>
                </a:solidFill>
                <a:latin typeface="Open Sans Bold"/>
              </a:rPr>
              <a:t>sexual coercion). </a:t>
            </a:r>
          </a:p>
          <a:p>
            <a:pPr marL="744248" lvl="1" indent="-372124">
              <a:lnSpc>
                <a:spcPts val="4826"/>
              </a:lnSpc>
              <a:buFont typeface="Arial"/>
              <a:buChar char="•"/>
            </a:pPr>
            <a:r>
              <a:rPr lang="en-US" sz="3447" dirty="0">
                <a:solidFill>
                  <a:srgbClr val="000000"/>
                </a:solidFill>
                <a:latin typeface="Open Sans"/>
              </a:rPr>
              <a:t>"I'm not sure," "I don't think I'm ready," "I'm tired," "Stop."</a:t>
            </a:r>
          </a:p>
          <a:p>
            <a:pPr marL="744248" lvl="1" indent="-372124">
              <a:lnSpc>
                <a:spcPts val="4826"/>
              </a:lnSpc>
              <a:buFont typeface="Arial"/>
              <a:buChar char="•"/>
            </a:pPr>
            <a:r>
              <a:rPr lang="en-US" sz="3447" dirty="0">
                <a:solidFill>
                  <a:srgbClr val="000000"/>
                </a:solidFill>
                <a:latin typeface="Open Sans"/>
              </a:rPr>
              <a:t>"Maybe later," "Can we take a break?," "That hurts," "Wait.“ </a:t>
            </a:r>
            <a:r>
              <a:rPr lang="en-US" sz="3447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[1] [5] [8]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27792"/>
            <a:ext cx="14990985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9524" lvl="1" indent="-685800">
              <a:lnSpc>
                <a:spcPts val="7699"/>
              </a:lnSpc>
              <a:buFont typeface="Wingdings" panose="05000000000000000000" pitchFamily="2" charset="2"/>
              <a:buChar char="ü"/>
            </a:pPr>
            <a:r>
              <a:rPr lang="en-US" sz="5499" dirty="0">
                <a:solidFill>
                  <a:srgbClr val="000000"/>
                </a:solidFill>
                <a:latin typeface="Open Sans"/>
              </a:rPr>
              <a:t>Don't be afraid to ask.</a:t>
            </a:r>
          </a:p>
          <a:p>
            <a:pPr marL="1279524" lvl="1" indent="-685800">
              <a:lnSpc>
                <a:spcPts val="7699"/>
              </a:lnSpc>
              <a:buFont typeface="Wingdings" panose="05000000000000000000" pitchFamily="2" charset="2"/>
              <a:buChar char="ü"/>
            </a:pPr>
            <a:r>
              <a:rPr lang="en-US" sz="5499" u="sng" dirty="0">
                <a:solidFill>
                  <a:srgbClr val="000000"/>
                </a:solidFill>
                <a:latin typeface="Open Sans Bold Italics"/>
              </a:rPr>
              <a:t>Listen</a:t>
            </a:r>
            <a:r>
              <a:rPr lang="en-US" sz="5499" u="sng" dirty="0">
                <a:solidFill>
                  <a:srgbClr val="000000"/>
                </a:solidFill>
                <a:latin typeface="Open Sans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31825" y="3959016"/>
            <a:ext cx="816131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C45B52"/>
                </a:solidFill>
                <a:latin typeface="Open Sans Bold"/>
              </a:rPr>
              <a:t>Absence of "no"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C45B52"/>
                </a:solidFill>
                <a:latin typeface="Open Sans Bold"/>
              </a:rPr>
              <a:t> ≠ consent.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28DFC0-6554-9DCC-8728-2CC51DCC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4405" y="3328347"/>
            <a:ext cx="16663649" cy="287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9524" lvl="1" indent="-685800">
              <a:lnSpc>
                <a:spcPts val="7699"/>
              </a:lnSpc>
              <a:buFont typeface="Wingdings" panose="05000000000000000000" pitchFamily="2" charset="2"/>
              <a:buChar char="ü"/>
            </a:pPr>
            <a:r>
              <a:rPr lang="en-US" sz="5499" dirty="0">
                <a:solidFill>
                  <a:srgbClr val="000000"/>
                </a:solidFill>
                <a:latin typeface="Open Sans"/>
              </a:rPr>
              <a:t>Don't be afraid to ask.</a:t>
            </a:r>
          </a:p>
          <a:p>
            <a:pPr marL="1279524" lvl="1" indent="-685800">
              <a:lnSpc>
                <a:spcPts val="7699"/>
              </a:lnSpc>
              <a:buFont typeface="Wingdings" panose="05000000000000000000" pitchFamily="2" charset="2"/>
              <a:buChar char="ü"/>
            </a:pPr>
            <a:r>
              <a:rPr lang="en-US" sz="5499" dirty="0">
                <a:solidFill>
                  <a:srgbClr val="000000"/>
                </a:solidFill>
                <a:latin typeface="Open Sans"/>
              </a:rPr>
              <a:t>Listen.</a:t>
            </a:r>
          </a:p>
          <a:p>
            <a:pPr marL="1279524" lvl="1" indent="-685800">
              <a:lnSpc>
                <a:spcPts val="7699"/>
              </a:lnSpc>
              <a:buFont typeface="Wingdings" panose="05000000000000000000" pitchFamily="2" charset="2"/>
              <a:buChar char="ü"/>
            </a:pPr>
            <a:r>
              <a:rPr lang="en-US" sz="5499" u="sng" dirty="0">
                <a:solidFill>
                  <a:srgbClr val="000000"/>
                </a:solidFill>
                <a:latin typeface="Open Sans Bold Italics"/>
              </a:rPr>
              <a:t>Recognize non-verbal “NOs"</a:t>
            </a:r>
            <a:r>
              <a:rPr lang="en-US" sz="5499" u="sng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499" u="sng" dirty="0">
                <a:solidFill>
                  <a:srgbClr val="FFFFFF"/>
                </a:solidFill>
                <a:latin typeface="Open Sans Bold"/>
              </a:rPr>
              <a:t>(non-consent)</a:t>
            </a:r>
            <a:r>
              <a:rPr lang="en-US" sz="5499" u="sng" dirty="0">
                <a:solidFill>
                  <a:srgbClr val="000000"/>
                </a:solidFill>
                <a:latin typeface="Open Sans Bold"/>
              </a:rPr>
              <a:t>.  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How to get it?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84387" y="6521842"/>
            <a:ext cx="5759748" cy="302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3"/>
              </a:lnSpc>
            </a:pPr>
            <a:r>
              <a:rPr lang="en-US" sz="3445">
                <a:solidFill>
                  <a:srgbClr val="231F20"/>
                </a:solidFill>
                <a:latin typeface="Open Sans Bold"/>
              </a:rPr>
              <a:t>The person:</a:t>
            </a:r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892F2C"/>
                </a:solidFill>
                <a:latin typeface="Open Sans"/>
              </a:rPr>
              <a:t>has their </a:t>
            </a:r>
            <a:r>
              <a:rPr lang="en-US" sz="3445">
                <a:solidFill>
                  <a:srgbClr val="892F2C"/>
                </a:solidFill>
                <a:latin typeface="Open Sans Bold"/>
              </a:rPr>
              <a:t>arms crossed</a:t>
            </a:r>
            <a:r>
              <a:rPr lang="en-US" sz="3445">
                <a:solidFill>
                  <a:srgbClr val="892F2C"/>
                </a:solidFill>
                <a:latin typeface="Open Sans"/>
              </a:rPr>
              <a:t>, </a:t>
            </a:r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892F2C"/>
                </a:solidFill>
                <a:latin typeface="Open Sans"/>
              </a:rPr>
              <a:t>is </a:t>
            </a:r>
            <a:r>
              <a:rPr lang="en-US" sz="3445">
                <a:solidFill>
                  <a:srgbClr val="892F2C"/>
                </a:solidFill>
                <a:latin typeface="Open Sans Bold"/>
              </a:rPr>
              <a:t>turned away</a:t>
            </a:r>
            <a:r>
              <a:rPr lang="en-US" sz="3445">
                <a:solidFill>
                  <a:srgbClr val="892F2C"/>
                </a:solidFill>
                <a:latin typeface="Open Sans"/>
              </a:rPr>
              <a:t>, </a:t>
            </a:r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892F2C"/>
                </a:solidFill>
                <a:latin typeface="Open Sans"/>
              </a:rPr>
              <a:t>is </a:t>
            </a:r>
            <a:r>
              <a:rPr lang="en-US" sz="3445">
                <a:solidFill>
                  <a:srgbClr val="892F2C"/>
                </a:solidFill>
                <a:latin typeface="Open Sans Bold"/>
              </a:rPr>
              <a:t>frozen</a:t>
            </a:r>
            <a:r>
              <a:rPr lang="en-US" sz="3445">
                <a:solidFill>
                  <a:srgbClr val="892F2C"/>
                </a:solidFill>
                <a:latin typeface="Open Sans"/>
              </a:rPr>
              <a:t> or </a:t>
            </a:r>
            <a:r>
              <a:rPr lang="en-US" sz="3445">
                <a:solidFill>
                  <a:srgbClr val="892F2C"/>
                </a:solidFill>
                <a:latin typeface="Open Sans Bold"/>
              </a:rPr>
              <a:t>limp</a:t>
            </a:r>
            <a:r>
              <a:rPr lang="en-US" sz="3445">
                <a:solidFill>
                  <a:srgbClr val="892F2C"/>
                </a:solidFill>
                <a:latin typeface="Open Sans"/>
              </a:rPr>
              <a:t>,</a:t>
            </a:r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892F2C"/>
                </a:solidFill>
                <a:latin typeface="Open Sans Bold"/>
              </a:rPr>
              <a:t>avoids eye-contact</a:t>
            </a:r>
            <a:r>
              <a:rPr lang="en-US" sz="3445">
                <a:solidFill>
                  <a:srgbClr val="892F2C"/>
                </a:solidFill>
                <a:latin typeface="Open Sans"/>
              </a:rPr>
              <a:t>,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66228" y="6521842"/>
            <a:ext cx="5997081" cy="3027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23"/>
              </a:lnSpc>
            </a:pPr>
            <a:endParaRPr dirty="0"/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 dirty="0">
                <a:solidFill>
                  <a:srgbClr val="400093"/>
                </a:solidFill>
                <a:latin typeface="Open Sans"/>
              </a:rPr>
              <a:t>is </a:t>
            </a:r>
            <a:r>
              <a:rPr lang="en-US" sz="3445" dirty="0">
                <a:solidFill>
                  <a:srgbClr val="400093"/>
                </a:solidFill>
                <a:latin typeface="Open Sans Bold"/>
              </a:rPr>
              <a:t>ignoring</a:t>
            </a:r>
            <a:r>
              <a:rPr lang="en-US" sz="3445" dirty="0">
                <a:solidFill>
                  <a:srgbClr val="400093"/>
                </a:solidFill>
                <a:latin typeface="Open Sans"/>
              </a:rPr>
              <a:t> you,</a:t>
            </a:r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 dirty="0">
                <a:solidFill>
                  <a:srgbClr val="400093"/>
                </a:solidFill>
                <a:latin typeface="Open Sans"/>
              </a:rPr>
              <a:t>tries to </a:t>
            </a:r>
            <a:r>
              <a:rPr lang="en-US" sz="3445" dirty="0">
                <a:solidFill>
                  <a:srgbClr val="400093"/>
                </a:solidFill>
                <a:latin typeface="Open Sans Bold"/>
              </a:rPr>
              <a:t>push you away</a:t>
            </a:r>
            <a:r>
              <a:rPr lang="en-US" sz="3445" dirty="0">
                <a:solidFill>
                  <a:srgbClr val="400093"/>
                </a:solidFill>
                <a:latin typeface="Open Sans"/>
              </a:rPr>
              <a:t>,</a:t>
            </a:r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 dirty="0">
                <a:solidFill>
                  <a:srgbClr val="400093"/>
                </a:solidFill>
                <a:latin typeface="Open Sans"/>
              </a:rPr>
              <a:t>looks </a:t>
            </a:r>
            <a:r>
              <a:rPr lang="en-US" sz="3445" dirty="0">
                <a:solidFill>
                  <a:srgbClr val="400093"/>
                </a:solidFill>
                <a:latin typeface="Open Sans Bold"/>
              </a:rPr>
              <a:t>uncomfortable</a:t>
            </a:r>
            <a:r>
              <a:rPr lang="en-US" sz="3445" dirty="0">
                <a:solidFill>
                  <a:srgbClr val="400093"/>
                </a:solidFill>
                <a:latin typeface="Open Sans"/>
              </a:rPr>
              <a:t>,</a:t>
            </a:r>
          </a:p>
          <a:p>
            <a:pPr marL="743909" lvl="1" indent="-371955">
              <a:lnSpc>
                <a:spcPts val="4823"/>
              </a:lnSpc>
              <a:buFont typeface="Arial"/>
              <a:buChar char="•"/>
            </a:pPr>
            <a:r>
              <a:rPr lang="en-US" sz="3445" dirty="0">
                <a:solidFill>
                  <a:srgbClr val="400093"/>
                </a:solidFill>
                <a:latin typeface="Open Sans"/>
              </a:rPr>
              <a:t>looks </a:t>
            </a:r>
            <a:r>
              <a:rPr lang="en-US" sz="3445" dirty="0">
                <a:solidFill>
                  <a:srgbClr val="400093"/>
                </a:solidFill>
                <a:latin typeface="Open Sans Bold"/>
              </a:rPr>
              <a:t>scared</a:t>
            </a:r>
            <a:r>
              <a:rPr lang="en-US" sz="3445" dirty="0">
                <a:solidFill>
                  <a:srgbClr val="400093"/>
                </a:solidFill>
                <a:latin typeface="Open Sans"/>
              </a:rPr>
              <a:t>. </a:t>
            </a:r>
            <a:r>
              <a:rPr lang="en-US" sz="3445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[1] [5] [8]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53AC-7D30-B715-8F79-E8F8A365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352592"/>
            <a:chOff x="0" y="0"/>
            <a:chExt cx="4816593" cy="8829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82987"/>
            </a:xfrm>
            <a:custGeom>
              <a:avLst/>
              <a:gdLst/>
              <a:ahLst/>
              <a:cxnLst/>
              <a:rect l="l" t="t" r="r" b="b"/>
              <a:pathLst>
                <a:path w="4816592" h="882987">
                  <a:moveTo>
                    <a:pt x="0" y="0"/>
                  </a:moveTo>
                  <a:lnTo>
                    <a:pt x="4816592" y="0"/>
                  </a:lnTo>
                  <a:lnTo>
                    <a:pt x="4816592" y="882987"/>
                  </a:lnTo>
                  <a:lnTo>
                    <a:pt x="0" y="882987"/>
                  </a:lnTo>
                  <a:close/>
                </a:path>
              </a:pathLst>
            </a:custGeom>
            <a:solidFill>
              <a:srgbClr val="7894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27527" y="4285901"/>
            <a:ext cx="13432945" cy="274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No one owes you "yes."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Asking is a NECESSITY, not a courtesy.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Not everyone you like will like you. 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[1] [10]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80284" y="9310370"/>
            <a:ext cx="2057792" cy="5813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4082" y="868098"/>
            <a:ext cx="16619836" cy="145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3"/>
              </a:lnSpc>
            </a:pPr>
            <a:r>
              <a:rPr lang="en-US" sz="8481">
                <a:solidFill>
                  <a:srgbClr val="000000"/>
                </a:solidFill>
                <a:latin typeface="Open Sans Extra Bold"/>
              </a:rPr>
              <a:t>Accepting "no" </a:t>
            </a:r>
            <a:r>
              <a:rPr lang="en-US" sz="8481">
                <a:solidFill>
                  <a:srgbClr val="FFFFFF"/>
                </a:solidFill>
                <a:latin typeface="Open Sans Extra Bold"/>
              </a:rPr>
              <a:t>(non-consent)</a:t>
            </a:r>
            <a:r>
              <a:rPr lang="en-US" sz="8481">
                <a:solidFill>
                  <a:srgbClr val="000000"/>
                </a:solidFill>
                <a:latin typeface="Open Sans Extra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77822" y="7437755"/>
            <a:ext cx="14332355" cy="187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endParaRPr/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892F2C"/>
                </a:solidFill>
                <a:latin typeface="Open Sans Bold"/>
              </a:rPr>
              <a:t>ANGRY OR FRUSTRATED?   </a:t>
            </a:r>
            <a:r>
              <a:rPr lang="en-US" sz="5399">
                <a:solidFill>
                  <a:srgbClr val="000000"/>
                </a:solidFill>
                <a:latin typeface="Open Sans Bold"/>
              </a:rPr>
              <a:t>        </a:t>
            </a:r>
            <a:r>
              <a:rPr lang="en-US" sz="5399">
                <a:solidFill>
                  <a:srgbClr val="0E7658"/>
                </a:solidFill>
                <a:latin typeface="Open Sans Bold"/>
              </a:rPr>
              <a:t>Walk it off.</a:t>
            </a:r>
            <a:r>
              <a:rPr lang="en-US" sz="5399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B95CEB-B2D9-1DFF-2721-C70C7D8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57767C7B-D361-3798-F90D-5810AF5D505F}"/>
              </a:ext>
            </a:extLst>
          </p:cNvPr>
          <p:cNvGrpSpPr/>
          <p:nvPr/>
        </p:nvGrpSpPr>
        <p:grpSpPr>
          <a:xfrm>
            <a:off x="-365224" y="-759470"/>
            <a:ext cx="9505508" cy="11046470"/>
            <a:chOff x="0" y="-200025"/>
            <a:chExt cx="2503508" cy="2909358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9A02F15A-235F-3FA8-08B2-2793F7C9E006}"/>
                </a:ext>
              </a:extLst>
            </p:cNvPr>
            <p:cNvSpPr/>
            <p:nvPr/>
          </p:nvSpPr>
          <p:spPr>
            <a:xfrm>
              <a:off x="95212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5B79D"/>
            </a:solidFill>
            <a:ln>
              <a:noFill/>
            </a:ln>
          </p:spPr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4C25186B-BE81-0DF4-7FDC-BE7AB06FCEA7}"/>
                </a:ext>
              </a:extLst>
            </p:cNvPr>
            <p:cNvSpPr txBox="1"/>
            <p:nvPr/>
          </p:nvSpPr>
          <p:spPr>
            <a:xfrm>
              <a:off x="0" y="-200025"/>
              <a:ext cx="812800" cy="1012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>
                <a:solidFill>
                  <a:srgbClr val="65B79D"/>
                </a:solidFill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1827406" y="1409700"/>
            <a:ext cx="5489188" cy="150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800" dirty="0">
                <a:solidFill>
                  <a:srgbClr val="000000"/>
                </a:solidFill>
                <a:latin typeface="Open Sans Extra Bold"/>
              </a:rPr>
              <a:t>CONSENT</a:t>
            </a:r>
            <a:endParaRPr lang="en-US" sz="7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2482B-17B6-039B-2F9E-9B993360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9AAF3247-D7DC-5585-0170-A06180647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49710" y="3419067"/>
            <a:ext cx="4648200" cy="327117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7FC7141-5A01-E236-8C1D-0E7D5BFCFC4A}"/>
              </a:ext>
            </a:extLst>
          </p:cNvPr>
          <p:cNvSpPr txBox="1"/>
          <p:nvPr/>
        </p:nvSpPr>
        <p:spPr>
          <a:xfrm>
            <a:off x="2548983" y="7023205"/>
            <a:ext cx="4038600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Open Sans Extra Bold"/>
              </a:rPr>
              <a:t>SEX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316AA-715B-18C3-D597-7649439528EF}"/>
              </a:ext>
            </a:extLst>
          </p:cNvPr>
          <p:cNvSpPr txBox="1"/>
          <p:nvPr/>
        </p:nvSpPr>
        <p:spPr>
          <a:xfrm>
            <a:off x="10363200" y="2805207"/>
            <a:ext cx="7010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5950" indent="-6159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5400" dirty="0"/>
              <a:t>Talking about what </a:t>
            </a:r>
            <a:r>
              <a:rPr lang="en-CA" sz="5400" b="1" dirty="0"/>
              <a:t>you</a:t>
            </a:r>
            <a:r>
              <a:rPr lang="en-CA" sz="5400" dirty="0"/>
              <a:t> like. </a:t>
            </a:r>
          </a:p>
          <a:p>
            <a:pPr marL="615950" indent="-6159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5400" dirty="0"/>
              <a:t>Asking about what </a:t>
            </a:r>
            <a:r>
              <a:rPr lang="en-CA" sz="5400" b="1" dirty="0"/>
              <a:t>others</a:t>
            </a:r>
            <a:r>
              <a:rPr lang="en-CA" sz="5400" dirty="0"/>
              <a:t> like.  </a:t>
            </a:r>
          </a:p>
          <a:p>
            <a:pPr marL="615950" indent="-6159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5400" dirty="0"/>
              <a:t>Saying </a:t>
            </a:r>
            <a:r>
              <a:rPr lang="en-CA" sz="5400" b="1" dirty="0"/>
              <a:t>yes</a:t>
            </a:r>
            <a:r>
              <a:rPr lang="en-CA" sz="5400" dirty="0"/>
              <a:t>.</a:t>
            </a:r>
          </a:p>
          <a:p>
            <a:pPr marL="615950" indent="-6159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5400" dirty="0"/>
              <a:t>Saying </a:t>
            </a:r>
            <a:r>
              <a:rPr lang="en-CA" sz="5400" b="1" dirty="0"/>
              <a:t>no</a:t>
            </a:r>
            <a:r>
              <a:rPr lang="en-CA" sz="5400" dirty="0"/>
              <a:t>.</a:t>
            </a:r>
          </a:p>
          <a:p>
            <a:pPr marL="615950" indent="-6159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5400" dirty="0"/>
              <a:t>Asking </a:t>
            </a:r>
            <a:r>
              <a:rPr lang="en-CA" sz="5400" b="1" dirty="0"/>
              <a:t>before</a:t>
            </a:r>
            <a:r>
              <a:rPr lang="en-CA" sz="5400" dirty="0"/>
              <a:t> doing</a:t>
            </a:r>
            <a:r>
              <a:rPr lang="en-CA" sz="4800" dirty="0"/>
              <a:t>.</a:t>
            </a:r>
            <a:endParaRPr lang="en-CA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190B387-FBD4-F864-B1B7-BE043F288B6E}"/>
              </a:ext>
            </a:extLst>
          </p:cNvPr>
          <p:cNvSpPr txBox="1"/>
          <p:nvPr/>
        </p:nvSpPr>
        <p:spPr>
          <a:xfrm>
            <a:off x="10820400" y="1014507"/>
            <a:ext cx="5489188" cy="150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800" dirty="0">
                <a:solidFill>
                  <a:srgbClr val="65B79D"/>
                </a:solidFill>
                <a:latin typeface="Open Sans Extra Bold"/>
              </a:rPr>
              <a:t>PRACTICE</a:t>
            </a:r>
            <a:endParaRPr lang="en-US" sz="7200" dirty="0">
              <a:solidFill>
                <a:srgbClr val="65B79D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9D0B23-39A9-B6DF-BB43-9CCA2598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1D1A7-F1F5-0E21-4DDF-E02D061D68E0}"/>
              </a:ext>
            </a:extLst>
          </p:cNvPr>
          <p:cNvSpPr txBox="1"/>
          <p:nvPr/>
        </p:nvSpPr>
        <p:spPr>
          <a:xfrm>
            <a:off x="1600200" y="3989338"/>
            <a:ext cx="1508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Visit </a:t>
            </a:r>
            <a:r>
              <a:rPr lang="en-CA" sz="7200" dirty="0">
                <a:hlinkClick r:id="rId2"/>
              </a:rPr>
              <a:t>https://endingviolencecanada.org/</a:t>
            </a:r>
            <a:r>
              <a:rPr lang="en-CA" sz="7200" dirty="0"/>
              <a:t> for a directory of Canadian help lines. </a:t>
            </a:r>
          </a:p>
        </p:txBody>
      </p:sp>
    </p:spTree>
    <p:extLst>
      <p:ext uri="{BB962C8B-B14F-4D97-AF65-F5344CB8AC3E}">
        <p14:creationId xmlns:p14="http://schemas.microsoft.com/office/powerpoint/2010/main" val="62665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89C4B1-8518-0302-4FE7-56E767DD1919}"/>
              </a:ext>
            </a:extLst>
          </p:cNvPr>
          <p:cNvSpPr txBox="1"/>
          <p:nvPr/>
        </p:nvSpPr>
        <p:spPr>
          <a:xfrm>
            <a:off x="1028700" y="923925"/>
            <a:ext cx="366653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Open Sans Extra Bold"/>
              </a:rPr>
              <a:t>References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1C74C59-A352-4765-FAAF-2548FC9B8A48}"/>
              </a:ext>
            </a:extLst>
          </p:cNvPr>
          <p:cNvSpPr txBox="1"/>
          <p:nvPr/>
        </p:nvSpPr>
        <p:spPr>
          <a:xfrm>
            <a:off x="1028700" y="2406650"/>
            <a:ext cx="16230600" cy="768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Open Sans Bold"/>
              </a:rPr>
              <a:t>[1]</a:t>
            </a:r>
            <a:r>
              <a:rPr lang="en-US" sz="25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Canada for Sexual Health &amp; Rights. (2017) </a:t>
            </a:r>
            <a:r>
              <a:rPr lang="en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Beyond the Basics: A resource for educators on sexuality and sexual health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3</a:t>
            </a:r>
            <a:r>
              <a:rPr lang="en-CA" sz="2500" baseline="300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ed, Action Canada for Sexual Health &amp; Rights. 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FF"/>
                </a:solidFill>
                <a:latin typeface="Open Sans Bold"/>
              </a:rPr>
              <a:t>[2]</a:t>
            </a:r>
            <a:r>
              <a:rPr lang="en-US" sz="25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LEAF. (</a:t>
            </a:r>
            <a:r>
              <a:rPr lang="en-CA" sz="25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n.d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  <a:r>
              <a:rPr lang="en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law of Consent in Sexual Assault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Retrieved June 20, 2022, from https://www.leaf.ca/news/the-law-of-consent-in-sexual-assault/ 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FF"/>
                </a:solidFill>
                <a:latin typeface="Open Sans Bold"/>
              </a:rPr>
              <a:t>[3]</a:t>
            </a:r>
            <a:r>
              <a:rPr lang="en-US" sz="25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fr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Éducaloi. (</a:t>
            </a:r>
            <a:r>
              <a:rPr lang="fr-CA" sz="25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n.d</a:t>
            </a:r>
            <a:r>
              <a:rPr lang="fr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  <a:r>
              <a:rPr lang="fr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25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Sexual</a:t>
            </a:r>
            <a:r>
              <a:rPr lang="fr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Consent</a:t>
            </a:r>
            <a:r>
              <a:rPr lang="fr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Retrieved May 16, 2022, from https://educaloi.qc.ca/en/capsules/sexual-consent/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FF"/>
                </a:solidFill>
                <a:latin typeface="Open Sans Bold"/>
              </a:rPr>
              <a:t>[4]</a:t>
            </a:r>
            <a:r>
              <a:rPr lang="en-US" sz="25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Planned Parenthood. (2022, April 15). </a:t>
            </a:r>
            <a:r>
              <a:rPr lang="en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Sexual Boundaries: How to Spot Sexual Coercion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Retrieved June 20, 2022, from https://www.plannedparenthood.org/blog/sexual-boundaries-how-to-spot-sexual-coercion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Open Sans Bold"/>
              </a:rPr>
              <a:t>[5]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Sexuality Education. (2021). </a:t>
            </a:r>
            <a:r>
              <a:rPr lang="en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 ed: An inclusive teenage guide to sex and relationships.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Walker Books. 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C611FF-6AC3-B460-DF6D-5ADACD0D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76300" y="-355600"/>
            <a:ext cx="10020300" cy="11116179"/>
          </a:xfrm>
          <a:prstGeom prst="rect">
            <a:avLst/>
          </a:prstGeom>
          <a:solidFill>
            <a:srgbClr val="D8E6D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2283" y="6225672"/>
            <a:ext cx="2341695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228725"/>
            <a:ext cx="7535478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Everyday consent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562350"/>
            <a:ext cx="6810375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To agree freely to do something, without being forced or controlled.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582606-C5E3-CA46-9DBA-592F61E5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F950DAAF-541B-B28E-AA29-C1D30C3DCF49}"/>
              </a:ext>
            </a:extLst>
          </p:cNvPr>
          <p:cNvSpPr txBox="1"/>
          <p:nvPr/>
        </p:nvSpPr>
        <p:spPr>
          <a:xfrm>
            <a:off x="1028700" y="308577"/>
            <a:ext cx="16553350" cy="797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endParaRPr dirty="0"/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[6] </a:t>
            </a:r>
            <a:r>
              <a:rPr lang="en-CA" sz="25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Éducaloi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(n.d.) </a:t>
            </a:r>
            <a:r>
              <a:rPr lang="en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Obligation to Disclose HIV Status to a Sexual Partner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Retrieved May 16, 2022, from https://educaloi.qc.ca/en/capsules/obligation-to-disclose-hiv-status-to-a-sexual-partner/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[7]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Canada, Department of Justice. (2018, August 8). </a:t>
            </a:r>
            <a:r>
              <a:rPr lang="en-US" sz="25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of Consent to Sexual Activity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Retrieved from Government of Canada website: https://www.justice.gc.ca/eng/rp-pr/other-autre/clp/faq.html</a:t>
            </a:r>
            <a:endParaRPr lang="en-US" sz="249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[8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Corinna, H. (2010). </a:t>
            </a:r>
            <a:r>
              <a:rPr lang="en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Driver’s Ed for the Sexual Superhighway: Navigating Consent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CA" sz="25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Scarleteen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Retrieved May 22, 2022, from https://www.scarleteen.com/article/abuse_assault/drivers_ed_for_the_sexual_superhighway_navigating_consent</a:t>
            </a:r>
          </a:p>
          <a:p>
            <a:pPr>
              <a:lnSpc>
                <a:spcPts val="3499"/>
              </a:lnSpc>
            </a:pP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[9] </a:t>
            </a:r>
            <a:r>
              <a:rPr lang="en-US" sz="2500" dirty="0">
                <a:solidFill>
                  <a:schemeClr val="bg1"/>
                </a:solidFill>
                <a:latin typeface="Open Sans"/>
              </a:rPr>
              <a:t>Action Canada for Sexual Health &amp; Rights. (2017). Euphemism. In </a:t>
            </a:r>
            <a:r>
              <a:rPr lang="en-US" sz="2500" dirty="0">
                <a:solidFill>
                  <a:schemeClr val="bg1"/>
                </a:solidFill>
                <a:latin typeface="Open Sans Italics"/>
              </a:rPr>
              <a:t>Beyond the basics: A resource for educators on sexuality and sexual health</a:t>
            </a:r>
            <a:r>
              <a:rPr lang="en-US" sz="2500" dirty="0">
                <a:solidFill>
                  <a:schemeClr val="bg1"/>
                </a:solidFill>
                <a:latin typeface="Open Sans"/>
              </a:rPr>
              <a:t> (3rd ed., p. 536). </a:t>
            </a:r>
          </a:p>
          <a:p>
            <a:pPr>
              <a:lnSpc>
                <a:spcPts val="3499"/>
              </a:lnSpc>
            </a:pP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[10] 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Moon, A. (2020). </a:t>
            </a:r>
            <a:r>
              <a:rPr lang="en-CA" sz="25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it: A guide to hot, healthy hookups and shame-free sex</a:t>
            </a:r>
            <a:r>
              <a:rPr lang="en-CA" sz="2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Ten Speed Press. 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48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72A11-5A56-FF74-7E24-B50C589F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 descr="Logo, company name">
            <a:extLst>
              <a:ext uri="{FF2B5EF4-FFF2-40B4-BE49-F238E27FC236}">
                <a16:creationId xmlns:a16="http://schemas.microsoft.com/office/drawing/2014/main" id="{04C1FE0A-31AD-2C3A-A5E1-773E4CCD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237989"/>
            <a:ext cx="5180309" cy="399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D55D1-B322-20D5-798F-FBA4968B523E}"/>
              </a:ext>
            </a:extLst>
          </p:cNvPr>
          <p:cNvSpPr txBox="1"/>
          <p:nvPr/>
        </p:nvSpPr>
        <p:spPr>
          <a:xfrm>
            <a:off x="252735" y="9024316"/>
            <a:ext cx="11253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by Taylor Gadoury 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collaboration with the Sexual Health Network of Quebec. 2022.  </a:t>
            </a:r>
          </a:p>
        </p:txBody>
      </p:sp>
    </p:spTree>
    <p:extLst>
      <p:ext uri="{BB962C8B-B14F-4D97-AF65-F5344CB8AC3E}">
        <p14:creationId xmlns:p14="http://schemas.microsoft.com/office/powerpoint/2010/main" val="74608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76300" y="-355600"/>
            <a:ext cx="10020300" cy="11116179"/>
          </a:xfrm>
          <a:prstGeom prst="rect">
            <a:avLst/>
          </a:prstGeom>
          <a:solidFill>
            <a:srgbClr val="D8E6D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76202" y="6332616"/>
            <a:ext cx="2550454" cy="40078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2283" y="6225672"/>
            <a:ext cx="2341695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228725"/>
            <a:ext cx="7535478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Everyday consent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58450" y="122872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562350"/>
            <a:ext cx="6810375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To agree freely to do something, without being forced or controlled.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58450" y="3562350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An ongoing, voluntary agreement to a specific sexual activity. 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[1] [2]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610BFC-B12D-6185-C764-A0BBF59D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66775" y="-414590"/>
            <a:ext cx="10020300" cy="11116179"/>
          </a:xfrm>
          <a:prstGeom prst="rect">
            <a:avLst/>
          </a:prstGeom>
          <a:solidFill>
            <a:srgbClr val="FEAC7C"/>
          </a:solidFill>
        </p:spPr>
      </p:sp>
      <p:sp>
        <p:nvSpPr>
          <p:cNvPr id="4" name="TextBox 4"/>
          <p:cNvSpPr txBox="1"/>
          <p:nvPr/>
        </p:nvSpPr>
        <p:spPr>
          <a:xfrm>
            <a:off x="1271929" y="138493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1929" y="3860482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 </a:t>
            </a:r>
            <a:r>
              <a:rPr lang="en-US" sz="5199">
                <a:solidFill>
                  <a:srgbClr val="0E7658"/>
                </a:solidFill>
                <a:latin typeface="Open Sans Bold Italics"/>
              </a:rPr>
              <a:t>ongoing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, voluntary agreement to a specific sexual activity.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5797" y="933450"/>
            <a:ext cx="7314003" cy="7830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Sexual consent is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ongoing: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Necessary 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before</a:t>
            </a:r>
            <a:r>
              <a:rPr lang="en-US" sz="48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during</a:t>
            </a:r>
            <a:r>
              <a:rPr lang="en-US" sz="4800" dirty="0">
                <a:solidFill>
                  <a:srgbClr val="000000"/>
                </a:solidFill>
                <a:latin typeface="Open Sans"/>
              </a:rPr>
              <a:t>, and 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after</a:t>
            </a:r>
            <a:r>
              <a:rPr lang="en-US" sz="4800" dirty="0">
                <a:solidFill>
                  <a:srgbClr val="000000"/>
                </a:solidFill>
                <a:latin typeface="Open Sans"/>
              </a:rPr>
              <a:t> sex;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Agreeing to one thing DOES NOT MEAN you agree to everything;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You can ALWAYS change your mind.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[3]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0F1A1B-B491-58D3-6910-DB808C5B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E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66775" y="-414590"/>
            <a:ext cx="10020300" cy="11116179"/>
          </a:xfrm>
          <a:prstGeom prst="rect">
            <a:avLst/>
          </a:prstGeom>
          <a:solidFill>
            <a:srgbClr val="FEAC7C"/>
          </a:solidFill>
        </p:spPr>
      </p:sp>
      <p:sp>
        <p:nvSpPr>
          <p:cNvPr id="4" name="TextBox 4"/>
          <p:cNvSpPr txBox="1"/>
          <p:nvPr/>
        </p:nvSpPr>
        <p:spPr>
          <a:xfrm>
            <a:off x="1271929" y="138493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1929" y="3860482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 ongoing </a:t>
            </a:r>
            <a:r>
              <a:rPr lang="en-US" sz="5199">
                <a:solidFill>
                  <a:srgbClr val="0E7658"/>
                </a:solidFill>
                <a:latin typeface="Open Sans Bold Italics"/>
              </a:rPr>
              <a:t>voluntary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agreement to a specific sexual activity.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5797" y="933450"/>
            <a:ext cx="7526728" cy="869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Sexual consent is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435BD8"/>
                </a:solidFill>
                <a:latin typeface="Open Sans Bold"/>
              </a:rPr>
              <a:t>voluntary: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Freely chosen,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Not pressured or forced,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More than a physiological response, i.e.: your body getting aroused and/or an orgasm.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E32D3-BACF-0150-4C2B-F278D224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4995" y="5895876"/>
            <a:ext cx="1093725" cy="33624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94113" y="970280"/>
            <a:ext cx="9526687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BDE70"/>
                </a:solidFill>
                <a:latin typeface="Open Sans Extra Bold"/>
              </a:rPr>
              <a:t>Sexual coercion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91289"/>
            <a:ext cx="16230600" cy="27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2"/>
              </a:lnSpc>
            </a:pPr>
            <a:r>
              <a:rPr lang="en-US" sz="5208" dirty="0">
                <a:solidFill>
                  <a:srgbClr val="000000"/>
                </a:solidFill>
                <a:latin typeface="Open Sans"/>
              </a:rPr>
              <a:t>When someone uses </a:t>
            </a:r>
            <a:r>
              <a:rPr lang="en-US" sz="5208" dirty="0">
                <a:solidFill>
                  <a:srgbClr val="000000"/>
                </a:solidFill>
                <a:latin typeface="Open Sans Bold"/>
              </a:rPr>
              <a:t>pressure</a:t>
            </a:r>
            <a:r>
              <a:rPr lang="en-US" sz="5208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208" dirty="0">
                <a:solidFill>
                  <a:srgbClr val="000000"/>
                </a:solidFill>
                <a:latin typeface="Open Sans Bold"/>
              </a:rPr>
              <a:t>manipulation</a:t>
            </a:r>
            <a:r>
              <a:rPr lang="en-US" sz="5208" dirty="0">
                <a:solidFill>
                  <a:srgbClr val="000000"/>
                </a:solidFill>
                <a:latin typeface="Open Sans"/>
              </a:rPr>
              <a:t>, or </a:t>
            </a:r>
            <a:r>
              <a:rPr lang="en-US" sz="5208" dirty="0">
                <a:solidFill>
                  <a:srgbClr val="000000"/>
                </a:solidFill>
                <a:latin typeface="Open Sans Bold"/>
              </a:rPr>
              <a:t>threats</a:t>
            </a:r>
            <a:r>
              <a:rPr lang="en-US" sz="5208" dirty="0">
                <a:solidFill>
                  <a:srgbClr val="000000"/>
                </a:solidFill>
                <a:latin typeface="Open Sans"/>
              </a:rPr>
              <a:t> to get another person to agree </a:t>
            </a:r>
          </a:p>
          <a:p>
            <a:pPr algn="ctr">
              <a:lnSpc>
                <a:spcPts val="7292"/>
              </a:lnSpc>
            </a:pPr>
            <a:r>
              <a:rPr lang="en-US" sz="5208" dirty="0">
                <a:solidFill>
                  <a:srgbClr val="000000"/>
                </a:solidFill>
                <a:latin typeface="Open Sans"/>
              </a:rPr>
              <a:t>to have sex with them. </a:t>
            </a:r>
            <a:r>
              <a:rPr lang="en-US" sz="5208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[4]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56474" y="6053405"/>
            <a:ext cx="12171119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For example: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Using your power in a situation to convince someone to have sex with you.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Asking over and over again until you get a "yes."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Arguing against a "no."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8A2170-5378-E603-F857-3A946218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33462" y="5227637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866775" y="-414590"/>
            <a:ext cx="10020300" cy="11116179"/>
          </a:xfrm>
          <a:prstGeom prst="rect">
            <a:avLst/>
          </a:prstGeom>
          <a:solidFill>
            <a:srgbClr val="FEAC7C"/>
          </a:solidFill>
        </p:spPr>
      </p:sp>
      <p:sp>
        <p:nvSpPr>
          <p:cNvPr id="4" name="TextBox 4"/>
          <p:cNvSpPr txBox="1"/>
          <p:nvPr/>
        </p:nvSpPr>
        <p:spPr>
          <a:xfrm>
            <a:off x="1271929" y="1384935"/>
            <a:ext cx="4717752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Sexual </a:t>
            </a:r>
          </a:p>
          <a:p>
            <a:pPr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consent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1929" y="3860482"/>
            <a:ext cx="65671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 ongoing voluntary agreement to a </a:t>
            </a:r>
            <a:r>
              <a:rPr lang="en-US" sz="5199">
                <a:solidFill>
                  <a:srgbClr val="0E7658"/>
                </a:solidFill>
                <a:latin typeface="Open Sans Bold Italics"/>
              </a:rPr>
              <a:t>specific sexual activity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5797" y="933450"/>
            <a:ext cx="7123503" cy="605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E7658"/>
                </a:solidFill>
                <a:latin typeface="Open Sans Bold"/>
              </a:rPr>
              <a:t>Sexual consent is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E7658"/>
                </a:solidFill>
                <a:latin typeface="Open Sans Bold"/>
              </a:rPr>
              <a:t>informed: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You know what you are agreeing to.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You know if you are being recorded in any way.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F6AFC7-B2BC-9A5F-808C-8D17DE66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1976</Words>
  <Application>Microsoft Office PowerPoint</Application>
  <PresentationFormat>Custom</PresentationFormat>
  <Paragraphs>340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Online Lesson - Consent</dc:title>
  <dc:creator>Taylor Gadoury</dc:creator>
  <cp:lastModifiedBy>Taylor Gadoury</cp:lastModifiedBy>
  <cp:revision>8</cp:revision>
  <dcterms:created xsi:type="dcterms:W3CDTF">2006-08-16T00:00:00Z</dcterms:created>
  <dcterms:modified xsi:type="dcterms:W3CDTF">2023-09-19T20:10:47Z</dcterms:modified>
  <dc:identifier>DAFJaoKUl6E</dc:identifier>
</cp:coreProperties>
</file>