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Open Sans Bold" panose="020B0806030504020204" pitchFamily="34" charset="0"/>
      <p:regular r:id="rId43"/>
      <p:bold r:id="rId44"/>
    </p:embeddedFont>
    <p:embeddedFont>
      <p:font typeface="Open Sans Extra Bold" panose="020B0604020202020204" charset="0"/>
      <p:regular r:id="rId45"/>
    </p:embeddedFont>
    <p:embeddedFont>
      <p:font typeface="Open Sans Italics" panose="020B0604020202020204" charset="0"/>
      <p:regular r:id="rId46"/>
    </p:embeddedFont>
    <p:embeddedFont>
      <p:font typeface="TAN Tangkiwood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03017-5F0D-4E83-9175-32E99F637195}" v="1" dt="2022-09-24T16:41:19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1956" y="10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89B31-73AA-461B-BDCF-0605B501C6E5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85BDD-2EA5-412D-8ECC-F8FC28872B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364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85BDD-2EA5-412D-8ECC-F8FC28872B2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00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85BDD-2EA5-412D-8ECC-F8FC28872B2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62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47DB-5EA8-4720-9758-EFF03FAA6368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5FBB-68D6-425C-8908-ACF3179947FB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F44D-80D9-4A89-A4DE-D9B415CA7D86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BE28-2052-49EA-8492-EEB66FD1F441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C2E-E72B-4B9E-8156-9EB5B9D49D04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0C74-148B-418E-BE44-1EBBC5415038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D6D8-EFBB-4453-860C-90B52D902550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89F5-4881-43F3-9715-C516E321FB58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2C55-A42B-4AE0-B4E7-D7FE11DC8F20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25800" y="9715500"/>
            <a:ext cx="2133600" cy="365125"/>
          </a:xfrm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45E5-515D-414E-8E4F-FC5E7F74B2BB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2269-FE05-49E4-9555-B41D4B3B07F2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03C2-E4FB-4180-88AA-BB197C9B0162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209463" y="0"/>
            <a:ext cx="6078537" cy="3453146"/>
          </a:xfrm>
          <a:prstGeom prst="rect">
            <a:avLst/>
          </a:prstGeom>
          <a:solidFill>
            <a:srgbClr val="F2BD99"/>
          </a:solidFill>
        </p:spPr>
      </p:sp>
      <p:sp>
        <p:nvSpPr>
          <p:cNvPr id="3" name="AutoShape 3"/>
          <p:cNvSpPr/>
          <p:nvPr/>
        </p:nvSpPr>
        <p:spPr>
          <a:xfrm>
            <a:off x="3324275" y="6844046"/>
            <a:ext cx="8875662" cy="3442954"/>
          </a:xfrm>
          <a:prstGeom prst="rect">
            <a:avLst/>
          </a:prstGeom>
          <a:solidFill>
            <a:srgbClr val="F2BD99"/>
          </a:solidFill>
        </p:spPr>
      </p:sp>
      <p:sp>
        <p:nvSpPr>
          <p:cNvPr id="4" name="AutoShape 4"/>
          <p:cNvSpPr/>
          <p:nvPr/>
        </p:nvSpPr>
        <p:spPr>
          <a:xfrm>
            <a:off x="0" y="6844046"/>
            <a:ext cx="12204700" cy="0"/>
          </a:xfrm>
          <a:prstGeom prst="line">
            <a:avLst/>
          </a:prstGeom>
          <a:ln w="9525" cap="rnd">
            <a:solidFill>
              <a:srgbClr val="523E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2204700" y="3453146"/>
            <a:ext cx="6248400" cy="0"/>
          </a:xfrm>
          <a:prstGeom prst="line">
            <a:avLst/>
          </a:prstGeom>
          <a:ln w="9525" cap="rnd">
            <a:solidFill>
              <a:srgbClr val="523E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4089400" y="5227637"/>
            <a:ext cx="16230600" cy="0"/>
          </a:xfrm>
          <a:prstGeom prst="line">
            <a:avLst/>
          </a:prstGeom>
          <a:ln w="9525" cap="rnd">
            <a:solidFill>
              <a:srgbClr val="523E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400000">
            <a:off x="-1088014" y="11261098"/>
            <a:ext cx="8824579" cy="0"/>
          </a:xfrm>
          <a:prstGeom prst="line">
            <a:avLst/>
          </a:prstGeom>
          <a:ln w="9525" cap="rnd">
            <a:solidFill>
              <a:srgbClr val="523E2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 rot="-482526">
            <a:off x="4722451" y="7150268"/>
            <a:ext cx="6286443" cy="2830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A89BA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697426" y="545838"/>
            <a:ext cx="3102610" cy="254026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23932" y="2777311"/>
            <a:ext cx="9409866" cy="171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125"/>
              </a:lnSpc>
            </a:pPr>
            <a:r>
              <a:rPr lang="en-US" sz="13036">
                <a:solidFill>
                  <a:srgbClr val="FFFFFF"/>
                </a:solidFill>
                <a:latin typeface="TAN Tangkiwood Bold"/>
              </a:rPr>
              <a:t>Masturbation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772505">
            <a:off x="477436" y="419785"/>
            <a:ext cx="1729337" cy="23198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614899" y="1489396"/>
            <a:ext cx="1643259" cy="168933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484846" y="4463927"/>
            <a:ext cx="1887219" cy="19401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07689">
            <a:off x="10496583" y="515131"/>
            <a:ext cx="1643259" cy="16893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809207" y="4572353"/>
            <a:ext cx="4578861" cy="571464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296206">
            <a:off x="634249" y="2947526"/>
            <a:ext cx="905006" cy="234789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 rot="-482526">
            <a:off x="5413164" y="8184369"/>
            <a:ext cx="4912971" cy="81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46"/>
              </a:lnSpc>
            </a:pPr>
            <a:r>
              <a:rPr lang="en-US" sz="5807">
                <a:solidFill>
                  <a:srgbClr val="FFFFFF"/>
                </a:solidFill>
                <a:latin typeface="TAN Tangkiwood"/>
              </a:rPr>
              <a:t>Online Lesson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611970">
            <a:off x="9607721" y="3156875"/>
            <a:ext cx="905006" cy="23478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400000">
            <a:off x="7859200" y="1251670"/>
            <a:ext cx="905006" cy="234789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657750">
            <a:off x="5418697" y="4422286"/>
            <a:ext cx="905006" cy="234789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386230">
            <a:off x="2115362" y="763526"/>
            <a:ext cx="811338" cy="210488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371671">
            <a:off x="9021297" y="384941"/>
            <a:ext cx="607118" cy="157506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284602">
            <a:off x="2787565" y="5092913"/>
            <a:ext cx="607118" cy="157506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201533">
            <a:off x="12959451" y="3196351"/>
            <a:ext cx="905006" cy="234789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9099078">
            <a:off x="16496477" y="101809"/>
            <a:ext cx="607118" cy="157506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201482">
            <a:off x="13606443" y="1723077"/>
            <a:ext cx="607118" cy="1575069"/>
          </a:xfrm>
          <a:prstGeom prst="rect">
            <a:avLst/>
          </a:prstGeom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F643223C-2FDB-B175-79C0-9EE6C244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9FCDA5-6787-1407-EF57-9A25FEA53B00}"/>
              </a:ext>
            </a:extLst>
          </p:cNvPr>
          <p:cNvSpPr/>
          <p:nvPr/>
        </p:nvSpPr>
        <p:spPr>
          <a:xfrm>
            <a:off x="0" y="6864539"/>
            <a:ext cx="3327094" cy="342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0B59C34A-DB0C-D387-A75B-46DD179433B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0" b="27684"/>
          <a:stretch/>
        </p:blipFill>
        <p:spPr>
          <a:xfrm>
            <a:off x="123636" y="8052429"/>
            <a:ext cx="3077003" cy="1156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49639" y="527941"/>
            <a:ext cx="8355410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Open Sans Extra Bold"/>
              </a:rPr>
              <a:t>Why?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67213" y="1801115"/>
            <a:ext cx="111535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For all sorts of reasons...including: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99037" y="3428002"/>
            <a:ext cx="462929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 to release stress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0649" y="6233651"/>
            <a:ext cx="7709544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 to figure out what you like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85117" y="4684703"/>
            <a:ext cx="3610883" cy="1009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32"/>
              </a:lnSpc>
            </a:pPr>
            <a:r>
              <a:rPr lang="en-US" sz="5880" dirty="0">
                <a:solidFill>
                  <a:srgbClr val="744EAA"/>
                </a:solidFill>
                <a:latin typeface="Open Sans Bold"/>
              </a:rPr>
              <a:t>boredom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61144" y="7975344"/>
            <a:ext cx="5103813" cy="72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to help them sleep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ECF358-061E-B52F-447A-B6D40BD4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49639" y="527941"/>
            <a:ext cx="8355410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Open Sans Extra Bold"/>
              </a:rPr>
              <a:t>Why?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67213" y="1801115"/>
            <a:ext cx="111535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For all sorts of reasons...including: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99037" y="3428002"/>
            <a:ext cx="462929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 to release stress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0649" y="6233651"/>
            <a:ext cx="7709544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 to figure out what you like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85117" y="4684703"/>
            <a:ext cx="3534683" cy="1009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32"/>
              </a:lnSpc>
            </a:pPr>
            <a:r>
              <a:rPr lang="en-US" sz="5880" dirty="0">
                <a:solidFill>
                  <a:srgbClr val="744EAA"/>
                </a:solidFill>
                <a:latin typeface="Open Sans Bold"/>
              </a:rPr>
              <a:t>boredom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00985" y="7155347"/>
            <a:ext cx="6654959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FFFF"/>
                </a:solidFill>
                <a:latin typeface="Open Sans Bold"/>
              </a:rPr>
              <a:t> connect with your body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4869" y="5575579"/>
            <a:ext cx="10402143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FFFF"/>
                </a:solidFill>
                <a:latin typeface="Open Sans Bold"/>
              </a:rPr>
              <a:t> to explore their romantic orientation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79578" y="4064731"/>
            <a:ext cx="9897772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FFFF"/>
                </a:solidFill>
                <a:latin typeface="Open Sans Bold"/>
              </a:rPr>
              <a:t> to explore their sexual orientation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4F157F-787C-4E73-BE65-297D0136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49639" y="527941"/>
            <a:ext cx="8355410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Open Sans Extra Bold"/>
              </a:rPr>
              <a:t>Why?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67213" y="1801115"/>
            <a:ext cx="111535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For all sorts of reasons...including: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99037" y="3428002"/>
            <a:ext cx="462929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 to release stress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0649" y="6233651"/>
            <a:ext cx="7709544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 to figure out what you like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85117" y="4684703"/>
            <a:ext cx="3702376" cy="1009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32"/>
              </a:lnSpc>
            </a:pPr>
            <a:r>
              <a:rPr lang="en-US" sz="5880" dirty="0">
                <a:solidFill>
                  <a:srgbClr val="744EAA"/>
                </a:solidFill>
                <a:latin typeface="Open Sans Bold"/>
              </a:rPr>
              <a:t>boredom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00985" y="7155347"/>
            <a:ext cx="6654959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 dirty="0">
                <a:solidFill>
                  <a:srgbClr val="FFFFFF"/>
                </a:solidFill>
                <a:latin typeface="Open Sans Bold"/>
              </a:rPr>
              <a:t> connect with your body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4869" y="5575579"/>
            <a:ext cx="10402143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FFFF"/>
                </a:solidFill>
                <a:latin typeface="Open Sans Bold"/>
              </a:rPr>
              <a:t> to explore their romantic orientation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79578" y="4064731"/>
            <a:ext cx="9897772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FFFF"/>
                </a:solidFill>
                <a:latin typeface="Open Sans Bold"/>
              </a:rPr>
              <a:t> to explore their sexual orientation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8416" y="2769930"/>
            <a:ext cx="597309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000000"/>
                </a:solidFill>
                <a:latin typeface="Open Sans Bold"/>
              </a:rPr>
              <a:t>to affirm their gender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6851" y="6431548"/>
            <a:ext cx="332276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000000"/>
                </a:solidFill>
                <a:latin typeface="Open Sans Bold"/>
              </a:rPr>
              <a:t>to ease pain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87493" y="4854180"/>
            <a:ext cx="6125558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000000"/>
                </a:solidFill>
                <a:latin typeface="Open Sans Bold"/>
              </a:rPr>
              <a:t>to distract themselves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56718" y="7861044"/>
            <a:ext cx="6292081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to have an orgasm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61144" y="7975344"/>
            <a:ext cx="5103813" cy="72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to help them sleep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1EA54A2-D168-E5DF-A563-C5C0F36C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0649" y="6582010"/>
            <a:ext cx="7709544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 to figure out what you like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900985" y="7503706"/>
            <a:ext cx="6654959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FFFF"/>
                </a:solidFill>
                <a:latin typeface="Open Sans Bold"/>
              </a:rPr>
              <a:t> connect with your body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64869" y="5923938"/>
            <a:ext cx="10402143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FFFF"/>
                </a:solidFill>
                <a:latin typeface="Open Sans Bold"/>
              </a:rPr>
              <a:t> to explore their romantic orientation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66851" y="6779907"/>
            <a:ext cx="332276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000000"/>
                </a:solidFill>
                <a:latin typeface="Open Sans Bold"/>
              </a:rPr>
              <a:t>to ease pain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87493" y="5202539"/>
            <a:ext cx="6125558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 dirty="0">
                <a:solidFill>
                  <a:srgbClr val="000000"/>
                </a:solidFill>
                <a:latin typeface="Open Sans Bold"/>
              </a:rPr>
              <a:t>to distract themselves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4284" y="7437979"/>
            <a:ext cx="5586702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DE59"/>
                </a:solidFill>
                <a:latin typeface="Open Sans Bold"/>
              </a:rPr>
              <a:t> to explore fantasies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61144" y="8323703"/>
            <a:ext cx="5103813" cy="72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to help them sleep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55459" y="9067923"/>
            <a:ext cx="3822141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10D"/>
                </a:solidFill>
                <a:latin typeface="Open Sans Bold"/>
              </a:rPr>
              <a:t> etc</a:t>
            </a:r>
            <a:r>
              <a:rPr lang="en-US" sz="5199">
                <a:solidFill>
                  <a:srgbClr val="DD2E44"/>
                </a:solidFill>
                <a:latin typeface="Open Sans Bold"/>
              </a:rPr>
              <a:t>. </a:t>
            </a:r>
            <a:r>
              <a:rPr lang="en-US" sz="5199">
                <a:solidFill>
                  <a:srgbClr val="FFFFFF"/>
                </a:solidFill>
                <a:latin typeface="Open Sans"/>
              </a:rPr>
              <a:t>[4] [5]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751869" y="8531355"/>
            <a:ext cx="12352996" cy="6276089"/>
            <a:chOff x="0" y="0"/>
            <a:chExt cx="1053373" cy="535179"/>
          </a:xfrm>
        </p:grpSpPr>
        <p:sp>
          <p:nvSpPr>
            <p:cNvPr id="11" name="Freeform 11"/>
            <p:cNvSpPr/>
            <p:nvPr/>
          </p:nvSpPr>
          <p:spPr>
            <a:xfrm>
              <a:off x="392647" y="0"/>
              <a:ext cx="268078" cy="535179"/>
            </a:xfrm>
            <a:custGeom>
              <a:avLst/>
              <a:gdLst/>
              <a:ahLst/>
              <a:cxnLst/>
              <a:rect l="l" t="t" r="r" b="b"/>
              <a:pathLst>
                <a:path w="268078" h="535179">
                  <a:moveTo>
                    <a:pt x="134039" y="0"/>
                  </a:moveTo>
                  <a:cubicBezTo>
                    <a:pt x="268078" y="153215"/>
                    <a:pt x="268078" y="381964"/>
                    <a:pt x="134039" y="535179"/>
                  </a:cubicBezTo>
                  <a:cubicBezTo>
                    <a:pt x="0" y="381964"/>
                    <a:pt x="0" y="153215"/>
                    <a:pt x="134039" y="0"/>
                  </a:cubicBezTo>
                  <a:close/>
                </a:path>
              </a:pathLst>
            </a:custGeom>
            <a:solidFill>
              <a:srgbClr val="FEE5D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949639" y="876300"/>
            <a:ext cx="8355410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Open Sans Extra Bold"/>
              </a:rPr>
              <a:t>Why?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7213" y="2149474"/>
            <a:ext cx="111535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For all sorts of reasons...including: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99037" y="3776361"/>
            <a:ext cx="462929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 to release stress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14284" y="4942624"/>
            <a:ext cx="3651137" cy="1009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32"/>
              </a:lnSpc>
            </a:pPr>
            <a:r>
              <a:rPr lang="en-US" sz="5880" dirty="0">
                <a:solidFill>
                  <a:srgbClr val="744EAA"/>
                </a:solidFill>
                <a:latin typeface="Open Sans Bold"/>
              </a:rPr>
              <a:t>boredom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79578" y="4413090"/>
            <a:ext cx="9897772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FFFF"/>
                </a:solidFill>
                <a:latin typeface="Open Sans Bold"/>
              </a:rPr>
              <a:t> to explore their sexual orientation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68416" y="3118289"/>
            <a:ext cx="597309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000000"/>
                </a:solidFill>
                <a:latin typeface="Open Sans Bold"/>
              </a:rPr>
              <a:t>to affirm their gender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10649" y="3776361"/>
            <a:ext cx="6727600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DE59"/>
                </a:solidFill>
                <a:latin typeface="Open Sans Bold"/>
              </a:rPr>
              <a:t> instead of partner sex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43359" y="5183489"/>
            <a:ext cx="304730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DE59"/>
                </a:solidFill>
                <a:latin typeface="Open Sans Bold"/>
              </a:rPr>
              <a:t>curiosity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67161" y="8040182"/>
            <a:ext cx="6654959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to have an orgasm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412141-BEE5-308D-FE4B-8D3AAD06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0649" y="6582010"/>
            <a:ext cx="7709544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 to figure out what you like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900985" y="7503706"/>
            <a:ext cx="6654959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FFFF"/>
                </a:solidFill>
                <a:latin typeface="Open Sans Bold"/>
              </a:rPr>
              <a:t> connect with your body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64869" y="5923938"/>
            <a:ext cx="10402143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 dirty="0">
                <a:solidFill>
                  <a:srgbClr val="FFFFFF"/>
                </a:solidFill>
                <a:latin typeface="Open Sans Bold"/>
              </a:rPr>
              <a:t> to explore their romantic orientation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66851" y="6779907"/>
            <a:ext cx="332276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000000"/>
                </a:solidFill>
                <a:latin typeface="Open Sans Bold"/>
              </a:rPr>
              <a:t>to ease pain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87493" y="5202539"/>
            <a:ext cx="6125558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000000"/>
                </a:solidFill>
                <a:latin typeface="Open Sans Bold"/>
              </a:rPr>
              <a:t>to distract themselves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4284" y="7437979"/>
            <a:ext cx="5586702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DE59"/>
                </a:solidFill>
                <a:latin typeface="Open Sans Bold"/>
              </a:rPr>
              <a:t> to explore fantasies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61144" y="8323703"/>
            <a:ext cx="5103813" cy="72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to help them sleep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39213" y="9067923"/>
            <a:ext cx="1542987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10D"/>
                </a:solidFill>
                <a:latin typeface="Open Sans Bold"/>
              </a:rPr>
              <a:t> etc</a:t>
            </a:r>
            <a:r>
              <a:rPr lang="en-US" sz="5199" dirty="0">
                <a:solidFill>
                  <a:srgbClr val="DD2E44"/>
                </a:solidFill>
                <a:latin typeface="Open Sans Bold"/>
              </a:rPr>
              <a:t>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751869" y="8531355"/>
            <a:ext cx="12352996" cy="6276089"/>
            <a:chOff x="0" y="0"/>
            <a:chExt cx="1053373" cy="535179"/>
          </a:xfrm>
        </p:grpSpPr>
        <p:sp>
          <p:nvSpPr>
            <p:cNvPr id="11" name="Freeform 11"/>
            <p:cNvSpPr/>
            <p:nvPr/>
          </p:nvSpPr>
          <p:spPr>
            <a:xfrm>
              <a:off x="392647" y="0"/>
              <a:ext cx="268078" cy="535179"/>
            </a:xfrm>
            <a:custGeom>
              <a:avLst/>
              <a:gdLst/>
              <a:ahLst/>
              <a:cxnLst/>
              <a:rect l="l" t="t" r="r" b="b"/>
              <a:pathLst>
                <a:path w="268078" h="535179">
                  <a:moveTo>
                    <a:pt x="134039" y="0"/>
                  </a:moveTo>
                  <a:cubicBezTo>
                    <a:pt x="268078" y="153215"/>
                    <a:pt x="268078" y="381964"/>
                    <a:pt x="134039" y="535179"/>
                  </a:cubicBezTo>
                  <a:cubicBezTo>
                    <a:pt x="0" y="381964"/>
                    <a:pt x="0" y="153215"/>
                    <a:pt x="134039" y="0"/>
                  </a:cubicBezTo>
                  <a:close/>
                </a:path>
              </a:pathLst>
            </a:custGeom>
            <a:solidFill>
              <a:srgbClr val="FEE5D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949639" y="876300"/>
            <a:ext cx="8355410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Open Sans Extra Bold"/>
              </a:rPr>
              <a:t>Why?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7213" y="2149474"/>
            <a:ext cx="111535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For all sorts of reasons...including: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99037" y="3776361"/>
            <a:ext cx="462929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744EAA"/>
                </a:solidFill>
                <a:latin typeface="Open Sans Bold"/>
              </a:rPr>
              <a:t> to release stress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97336" y="4942624"/>
            <a:ext cx="3468086" cy="1009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32"/>
              </a:lnSpc>
            </a:pPr>
            <a:r>
              <a:rPr lang="en-US" sz="5880" dirty="0">
                <a:solidFill>
                  <a:srgbClr val="744EAA"/>
                </a:solidFill>
                <a:latin typeface="Open Sans Bold"/>
              </a:rPr>
              <a:t>boredom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79578" y="4413090"/>
            <a:ext cx="9897772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FFFF"/>
                </a:solidFill>
                <a:latin typeface="Open Sans Bold"/>
              </a:rPr>
              <a:t> to explore their sexual orientation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68416" y="3118289"/>
            <a:ext cx="5973095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000000"/>
                </a:solidFill>
                <a:latin typeface="Open Sans Bold"/>
              </a:rPr>
              <a:t>to affirm their gender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10649" y="3776361"/>
            <a:ext cx="6727600" cy="7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>
                <a:solidFill>
                  <a:srgbClr val="FFDE59"/>
                </a:solidFill>
                <a:latin typeface="Open Sans Bold"/>
              </a:rPr>
              <a:t> instead of partner sex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43358" y="5183489"/>
            <a:ext cx="3239199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DE59"/>
                </a:solidFill>
                <a:latin typeface="Open Sans Bold"/>
              </a:rPr>
              <a:t> curiosity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99978" y="8086990"/>
            <a:ext cx="6397781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to have an orgasm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231276" y="1790993"/>
            <a:ext cx="15636390" cy="8376535"/>
            <a:chOff x="-138906" y="5381"/>
            <a:chExt cx="1364960" cy="731219"/>
          </a:xfrm>
        </p:grpSpPr>
        <p:sp>
          <p:nvSpPr>
            <p:cNvPr id="23" name="Freeform 23"/>
            <p:cNvSpPr/>
            <p:nvPr/>
          </p:nvSpPr>
          <p:spPr>
            <a:xfrm>
              <a:off x="-138906" y="5381"/>
              <a:ext cx="1364960" cy="437556"/>
            </a:xfrm>
            <a:custGeom>
              <a:avLst/>
              <a:gdLst/>
              <a:ahLst/>
              <a:cxnLst/>
              <a:rect l="l" t="t" r="r" b="b"/>
              <a:pathLst>
                <a:path w="170436" h="437556">
                  <a:moveTo>
                    <a:pt x="85218" y="0"/>
                  </a:moveTo>
                  <a:cubicBezTo>
                    <a:pt x="170436" y="133404"/>
                    <a:pt x="170436" y="304152"/>
                    <a:pt x="85218" y="437556"/>
                  </a:cubicBezTo>
                  <a:cubicBezTo>
                    <a:pt x="0" y="304152"/>
                    <a:pt x="0" y="133404"/>
                    <a:pt x="85218" y="0"/>
                  </a:cubicBezTo>
                  <a:close/>
                </a:path>
              </a:pathLst>
            </a:custGeom>
            <a:solidFill>
              <a:srgbClr val="FEE5D7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8645">
            <a:off x="8751421" y="6675911"/>
            <a:ext cx="3356885" cy="94832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619545" y="3228462"/>
            <a:ext cx="10788279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Not everyone has an </a:t>
            </a: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orgasm when they masturbate!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E3E41CDC-5DAF-B379-14F6-391E6E83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18468" y="876300"/>
            <a:ext cx="8355410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Open Sans Extra Bold"/>
              </a:rPr>
              <a:t>Why not?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49958" y="2149474"/>
            <a:ext cx="12694841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Some people do not masturbate at all.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41209" y="3596091"/>
            <a:ext cx="14405582" cy="4771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8"/>
              </a:lnSpc>
            </a:pPr>
            <a:r>
              <a:rPr lang="en-US" sz="4506">
                <a:solidFill>
                  <a:srgbClr val="744EAA"/>
                </a:solidFill>
                <a:latin typeface="Open Sans Bold"/>
              </a:rPr>
              <a:t>They may not feel ready. </a:t>
            </a:r>
          </a:p>
          <a:p>
            <a:pPr>
              <a:lnSpc>
                <a:spcPts val="6308"/>
              </a:lnSpc>
            </a:pPr>
            <a:r>
              <a:rPr lang="en-US" sz="4506">
                <a:solidFill>
                  <a:srgbClr val="000000"/>
                </a:solidFill>
                <a:latin typeface="Open Sans Bold"/>
              </a:rPr>
              <a:t>They may not enjoy masturbation. </a:t>
            </a:r>
          </a:p>
          <a:p>
            <a:pPr>
              <a:lnSpc>
                <a:spcPts val="6308"/>
              </a:lnSpc>
            </a:pPr>
            <a:r>
              <a:rPr lang="en-US" sz="4506">
                <a:solidFill>
                  <a:srgbClr val="FFFFFF"/>
                </a:solidFill>
                <a:latin typeface="Open Sans Bold"/>
              </a:rPr>
              <a:t>They may never feel the need or desire to masturbate. </a:t>
            </a:r>
          </a:p>
          <a:p>
            <a:pPr>
              <a:lnSpc>
                <a:spcPts val="6308"/>
              </a:lnSpc>
            </a:pPr>
            <a:r>
              <a:rPr lang="en-US" sz="4506">
                <a:solidFill>
                  <a:srgbClr val="DD2E44"/>
                </a:solidFill>
                <a:latin typeface="Open Sans Bold"/>
              </a:rPr>
              <a:t>They may have specific familial, cultural, or religious values about masturbation. </a:t>
            </a:r>
            <a:r>
              <a:rPr lang="en-US" sz="4506">
                <a:solidFill>
                  <a:srgbClr val="FFFFFF"/>
                </a:solidFill>
                <a:latin typeface="Open Sans"/>
              </a:rPr>
              <a:t>[4]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A20D1-CE6A-52B1-FC9D-304CC9E0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4C0F34CE-6B49-A3DD-2F74-A89136F820F4}"/>
              </a:ext>
            </a:extLst>
          </p:cNvPr>
          <p:cNvGrpSpPr/>
          <p:nvPr/>
        </p:nvGrpSpPr>
        <p:grpSpPr>
          <a:xfrm>
            <a:off x="0" y="0"/>
            <a:ext cx="9296400" cy="10287000"/>
            <a:chOff x="0" y="0"/>
            <a:chExt cx="2408296" cy="2709333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E234A6A-7519-E8BE-FDE0-6C9876DE15B3}"/>
                </a:ext>
              </a:extLst>
            </p:cNvPr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D7"/>
            </a:solidFill>
          </p:spPr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4962CAC6-EA52-4ACE-57E6-8A65F8D3766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36600" y="1088218"/>
            <a:ext cx="7972264" cy="2728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844"/>
              </a:lnSpc>
              <a:spcBef>
                <a:spcPct val="0"/>
              </a:spcBef>
            </a:pPr>
            <a:r>
              <a:rPr lang="en-US" sz="14063" dirty="0">
                <a:solidFill>
                  <a:srgbClr val="AA89BA"/>
                </a:solidFill>
                <a:latin typeface="TAN Tangkiwood"/>
              </a:rPr>
              <a:t>Too little or too much?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7457" y="3681157"/>
            <a:ext cx="8317943" cy="1342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6600" u="sng" dirty="0">
                <a:solidFill>
                  <a:srgbClr val="000000"/>
                </a:solidFill>
                <a:latin typeface="Open Sans"/>
              </a:rPr>
              <a:t>Everyone is different.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9485" y="5263745"/>
            <a:ext cx="7936943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Can I become </a:t>
            </a:r>
            <a:r>
              <a:rPr lang="en-US" sz="5199" dirty="0">
                <a:solidFill>
                  <a:srgbClr val="000000"/>
                </a:solidFill>
                <a:latin typeface="Open Sans Bold"/>
              </a:rPr>
              <a:t>addicted to masturbation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? </a:t>
            </a:r>
            <a:r>
              <a:rPr lang="en-US" sz="5199" dirty="0">
                <a:solidFill>
                  <a:srgbClr val="AA89BA"/>
                </a:solidFill>
                <a:latin typeface="Open Sans Bold"/>
              </a:rPr>
              <a:t>No.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400" y="7388415"/>
            <a:ext cx="8941398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4400" dirty="0">
                <a:solidFill>
                  <a:srgbClr val="000000"/>
                </a:solidFill>
                <a:latin typeface="Open Sans"/>
              </a:rPr>
              <a:t>BUT some people masturbate "</a:t>
            </a:r>
            <a:r>
              <a:rPr lang="en-US" sz="4400" dirty="0">
                <a:solidFill>
                  <a:srgbClr val="AA89BA"/>
                </a:solidFill>
                <a:latin typeface="Open Sans Bold"/>
              </a:rPr>
              <a:t>compulsively</a:t>
            </a:r>
            <a:r>
              <a:rPr lang="en-US" sz="4400" dirty="0">
                <a:solidFill>
                  <a:srgbClr val="000000"/>
                </a:solidFill>
                <a:latin typeface="Open Sans"/>
              </a:rPr>
              <a:t>."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F09BA7-406D-CB71-833A-B5034B4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709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D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390088" y="1200150"/>
            <a:ext cx="6869212" cy="234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FEE5D7"/>
                </a:solidFill>
                <a:latin typeface="Open Sans Extra Bold"/>
              </a:rPr>
              <a:t>Compulsive</a:t>
            </a:r>
          </a:p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FEE5D7"/>
                </a:solidFill>
                <a:latin typeface="Open Sans Extra Bold"/>
              </a:rPr>
              <a:t>behavior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9565" y="3823437"/>
            <a:ext cx="7368949" cy="4794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3856" lvl="1" indent="-486928">
              <a:lnSpc>
                <a:spcPts val="6314"/>
              </a:lnSpc>
              <a:buFont typeface="Arial"/>
              <a:buChar char="•"/>
            </a:pPr>
            <a:r>
              <a:rPr lang="en-US" sz="4510" dirty="0">
                <a:solidFill>
                  <a:srgbClr val="000000"/>
                </a:solidFill>
                <a:latin typeface="Open Sans"/>
              </a:rPr>
              <a:t>Doing it all the time.</a:t>
            </a:r>
          </a:p>
          <a:p>
            <a:pPr marL="973856" lvl="1" indent="-486928">
              <a:lnSpc>
                <a:spcPts val="6314"/>
              </a:lnSpc>
              <a:buFont typeface="Arial"/>
              <a:buChar char="•"/>
            </a:pPr>
            <a:r>
              <a:rPr lang="en-US" sz="4510" dirty="0">
                <a:solidFill>
                  <a:srgbClr val="000000"/>
                </a:solidFill>
                <a:latin typeface="Open Sans"/>
              </a:rPr>
              <a:t>Trouble thinking about other things. </a:t>
            </a:r>
          </a:p>
          <a:p>
            <a:pPr marL="973856" lvl="1" indent="-486928">
              <a:lnSpc>
                <a:spcPts val="6314"/>
              </a:lnSpc>
              <a:buFont typeface="Arial"/>
              <a:buChar char="•"/>
            </a:pPr>
            <a:r>
              <a:rPr lang="en-US" sz="4510" dirty="0">
                <a:solidFill>
                  <a:srgbClr val="000000"/>
                </a:solidFill>
                <a:latin typeface="Open Sans"/>
              </a:rPr>
              <a:t>Gets in the way of work, school, and important life events. </a:t>
            </a:r>
            <a:r>
              <a:rPr lang="en-US" sz="4510" dirty="0">
                <a:solidFill>
                  <a:srgbClr val="FFFFFF"/>
                </a:solidFill>
                <a:latin typeface="Open Sans"/>
              </a:rPr>
              <a:t>[6]</a:t>
            </a:r>
            <a:r>
              <a:rPr lang="en-US" sz="4510" dirty="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D006CF6-6602-BAB5-925C-FBE1A507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D45352C-E9E8-DE90-E54B-6923DF246271}"/>
              </a:ext>
            </a:extLst>
          </p:cNvPr>
          <p:cNvGrpSpPr/>
          <p:nvPr/>
        </p:nvGrpSpPr>
        <p:grpSpPr>
          <a:xfrm>
            <a:off x="0" y="-723900"/>
            <a:ext cx="9393382" cy="12039600"/>
            <a:chOff x="0" y="0"/>
            <a:chExt cx="2408296" cy="2709333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63725A55-273C-584B-B00D-5EEE2A1B7977}"/>
                </a:ext>
              </a:extLst>
            </p:cNvPr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5D7"/>
            </a:solidFill>
          </p:spPr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6C4412AC-3CC0-A8E5-EB96-09F6B7C3463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2">
            <a:extLst>
              <a:ext uri="{FF2B5EF4-FFF2-40B4-BE49-F238E27FC236}">
                <a16:creationId xmlns:a16="http://schemas.microsoft.com/office/drawing/2014/main" id="{0C364724-BDCA-E3AA-95CE-83AB17C3D8CD}"/>
              </a:ext>
            </a:extLst>
          </p:cNvPr>
          <p:cNvSpPr txBox="1"/>
          <p:nvPr/>
        </p:nvSpPr>
        <p:spPr>
          <a:xfrm>
            <a:off x="736600" y="1088218"/>
            <a:ext cx="7972264" cy="2728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844"/>
              </a:lnSpc>
              <a:spcBef>
                <a:spcPct val="0"/>
              </a:spcBef>
            </a:pPr>
            <a:r>
              <a:rPr lang="en-US" sz="14063" dirty="0">
                <a:solidFill>
                  <a:srgbClr val="AA89BA"/>
                </a:solidFill>
                <a:latin typeface="TAN Tangkiwood"/>
              </a:rPr>
              <a:t>Too little or too much?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877CBEB6-8343-29DA-DEF1-2349144C5F81}"/>
              </a:ext>
            </a:extLst>
          </p:cNvPr>
          <p:cNvSpPr txBox="1"/>
          <p:nvPr/>
        </p:nvSpPr>
        <p:spPr>
          <a:xfrm>
            <a:off x="597457" y="3681157"/>
            <a:ext cx="8317943" cy="1342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6600" u="sng" dirty="0">
                <a:solidFill>
                  <a:srgbClr val="000000"/>
                </a:solidFill>
                <a:latin typeface="Open Sans"/>
              </a:rPr>
              <a:t>Everyone is different.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519345DA-D3B6-BB00-8AA7-5376F1FB921D}"/>
              </a:ext>
            </a:extLst>
          </p:cNvPr>
          <p:cNvSpPr txBox="1"/>
          <p:nvPr/>
        </p:nvSpPr>
        <p:spPr>
          <a:xfrm>
            <a:off x="629485" y="5263745"/>
            <a:ext cx="7936943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Can I become </a:t>
            </a:r>
            <a:r>
              <a:rPr lang="en-US" sz="5199" dirty="0">
                <a:solidFill>
                  <a:srgbClr val="000000"/>
                </a:solidFill>
                <a:latin typeface="Open Sans Bold"/>
              </a:rPr>
              <a:t>addicted to masturbation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? </a:t>
            </a:r>
            <a:r>
              <a:rPr lang="en-US" sz="5199" dirty="0">
                <a:solidFill>
                  <a:srgbClr val="AA89BA"/>
                </a:solidFill>
                <a:latin typeface="Open Sans Bold"/>
              </a:rPr>
              <a:t>No.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55F38047-6BCE-E05E-D59E-7561D3E4163C}"/>
              </a:ext>
            </a:extLst>
          </p:cNvPr>
          <p:cNvSpPr txBox="1"/>
          <p:nvPr/>
        </p:nvSpPr>
        <p:spPr>
          <a:xfrm>
            <a:off x="533400" y="7388415"/>
            <a:ext cx="8941398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4400" dirty="0">
                <a:solidFill>
                  <a:srgbClr val="000000"/>
                </a:solidFill>
                <a:latin typeface="Open Sans"/>
              </a:rPr>
              <a:t>BUT some people masturbate "</a:t>
            </a:r>
            <a:r>
              <a:rPr lang="en-US" sz="4400" dirty="0">
                <a:solidFill>
                  <a:srgbClr val="AA89BA"/>
                </a:solidFill>
                <a:latin typeface="Open Sans Bold"/>
              </a:rPr>
              <a:t>compulsively</a:t>
            </a:r>
            <a:r>
              <a:rPr lang="en-US" sz="4400" dirty="0">
                <a:solidFill>
                  <a:srgbClr val="000000"/>
                </a:solidFill>
                <a:latin typeface="Open Sans"/>
              </a:rPr>
              <a:t>."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37068" y="2635606"/>
            <a:ext cx="1648640" cy="8490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108607"/>
            <a:ext cx="7077578" cy="204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3"/>
              </a:lnSpc>
            </a:pPr>
            <a:r>
              <a:rPr lang="en-US" sz="7833">
                <a:solidFill>
                  <a:srgbClr val="FEE5D7"/>
                </a:solidFill>
                <a:latin typeface="Open Sans Extra Bold"/>
              </a:rPr>
              <a:t>Compulsive</a:t>
            </a:r>
          </a:p>
          <a:p>
            <a:pPr algn="ctr">
              <a:lnSpc>
                <a:spcPts val="7833"/>
              </a:lnSpc>
            </a:pPr>
            <a:r>
              <a:rPr lang="en-US" sz="7833">
                <a:solidFill>
                  <a:srgbClr val="FEE5D7"/>
                </a:solidFill>
                <a:latin typeface="Open Sans Extra Bold"/>
              </a:rPr>
              <a:t>masturbation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61388" y="1974281"/>
            <a:ext cx="8926612" cy="234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FFDE59"/>
                </a:solidFill>
                <a:latin typeface="Open Sans Extra Bold"/>
              </a:rPr>
              <a:t>Talk to someone.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2357" y="4981575"/>
            <a:ext cx="14423285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Don't ignore bad feelings! Or good ones!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FA1719-9F80-8102-3D76-E3909B4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501015" y="-3048522"/>
            <a:ext cx="13285970" cy="163840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45101" y="3031576"/>
            <a:ext cx="10397797" cy="4223848"/>
            <a:chOff x="0" y="0"/>
            <a:chExt cx="13863729" cy="5631797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0"/>
              <a:ext cx="13863729" cy="422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844"/>
                </a:lnSpc>
                <a:spcBef>
                  <a:spcPct val="0"/>
                </a:spcBef>
              </a:pPr>
              <a:r>
                <a:rPr lang="en-US" sz="14063" dirty="0">
                  <a:solidFill>
                    <a:srgbClr val="000000"/>
                  </a:solidFill>
                  <a:latin typeface="TAN Tangkiwood"/>
                </a:rPr>
                <a:t>How do people masturbate?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21665" y="4876782"/>
              <a:ext cx="10820400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60635" y="361365"/>
            <a:ext cx="997330" cy="9838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84781" y="9180827"/>
            <a:ext cx="997330" cy="98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6591" y="361365"/>
            <a:ext cx="997330" cy="9838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6591" y="9180827"/>
            <a:ext cx="997330" cy="9838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19285">
            <a:off x="2987745" y="7214063"/>
            <a:ext cx="2596385" cy="21257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03928">
            <a:off x="12115752" y="561722"/>
            <a:ext cx="3100768" cy="253875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FD5E075-6819-CD0C-4925-3F3843DD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79670" y="-6227435"/>
            <a:ext cx="12074830" cy="24593226"/>
            <a:chOff x="0" y="0"/>
            <a:chExt cx="16099774" cy="3279096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4127284"/>
              <a:ext cx="16099774" cy="24536400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2BD99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 flipV="1">
              <a:off x="-6794284" y="9896910"/>
              <a:ext cx="32790968" cy="12997147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878340" y="2804477"/>
            <a:ext cx="9606160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EE5D7"/>
                </a:solidFill>
                <a:latin typeface="Open Sans Bold"/>
              </a:rPr>
              <a:t>What is masturbation?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EE5D7"/>
                </a:solidFill>
                <a:latin typeface="Open Sans Bold"/>
              </a:rPr>
              <a:t>Who does it?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EE5D7"/>
                </a:solidFill>
                <a:latin typeface="Open Sans Bold"/>
              </a:rPr>
              <a:t>Why? 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EE5D7"/>
                </a:solidFill>
                <a:latin typeface="Open Sans Bold"/>
              </a:rPr>
              <a:t>How?</a:t>
            </a:r>
          </a:p>
          <a:p>
            <a:pPr>
              <a:lnSpc>
                <a:spcPts val="7279"/>
              </a:lnSpc>
            </a:pPr>
            <a:r>
              <a:rPr lang="en-US" sz="5199" dirty="0">
                <a:solidFill>
                  <a:srgbClr val="FEE5D7"/>
                </a:solidFill>
                <a:latin typeface="Open Sans Bold"/>
              </a:rPr>
              <a:t>Myth busting!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05442" y="4529949"/>
            <a:ext cx="4578861" cy="571464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3734962"/>
            <a:ext cx="5686425" cy="310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44"/>
              </a:lnSpc>
              <a:spcBef>
                <a:spcPct val="0"/>
              </a:spcBef>
            </a:pPr>
            <a:r>
              <a:rPr lang="en-US" sz="14063">
                <a:solidFill>
                  <a:srgbClr val="523E27"/>
                </a:solidFill>
                <a:latin typeface="TAN Tangkiwood"/>
              </a:rPr>
              <a:t>In this lesson...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DCC917-E311-F048-5D21-460C0BB6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3714" y="5801176"/>
            <a:ext cx="3271510" cy="356567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028700"/>
            <a:ext cx="18288000" cy="2477707"/>
            <a:chOff x="0" y="0"/>
            <a:chExt cx="24384000" cy="3303609"/>
          </a:xfrm>
        </p:grpSpPr>
        <p:sp>
          <p:nvSpPr>
            <p:cNvPr id="4" name="TextBox 4"/>
            <p:cNvSpPr txBox="1"/>
            <p:nvPr/>
          </p:nvSpPr>
          <p:spPr>
            <a:xfrm>
              <a:off x="0" y="247650"/>
              <a:ext cx="24384000" cy="2123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188"/>
                </a:lnSpc>
                <a:spcBef>
                  <a:spcPct val="0"/>
                </a:spcBef>
              </a:pPr>
              <a:r>
                <a:rPr lang="en-US" sz="11698">
                  <a:solidFill>
                    <a:srgbClr val="000000"/>
                  </a:solidFill>
                  <a:latin typeface="TAN Tangkiwood"/>
                </a:rPr>
                <a:t>How do people masturbate?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76356" y="2676994"/>
              <a:ext cx="19031288" cy="626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9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888709"/>
            <a:ext cx="153955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 body part that makes you feel sexual pleasure.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888259"/>
            <a:ext cx="7373048" cy="1095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07"/>
              </a:lnSpc>
            </a:pPr>
            <a:r>
              <a:rPr lang="en-US" sz="6362">
                <a:solidFill>
                  <a:srgbClr val="000000"/>
                </a:solidFill>
                <a:latin typeface="Open Sans Extra Bold"/>
              </a:rPr>
              <a:t>Erogenous zone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3409" y="5733230"/>
            <a:ext cx="3919347" cy="41148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286C00-E0BD-8C89-4011-9440E934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3714" y="5801176"/>
            <a:ext cx="3271510" cy="3565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3409" y="5733230"/>
            <a:ext cx="3919347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1028700"/>
            <a:ext cx="18288000" cy="2477707"/>
            <a:chOff x="0" y="0"/>
            <a:chExt cx="24384000" cy="3303609"/>
          </a:xfrm>
        </p:grpSpPr>
        <p:sp>
          <p:nvSpPr>
            <p:cNvPr id="5" name="TextBox 5"/>
            <p:cNvSpPr txBox="1"/>
            <p:nvPr/>
          </p:nvSpPr>
          <p:spPr>
            <a:xfrm>
              <a:off x="0" y="247650"/>
              <a:ext cx="24384000" cy="2123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188"/>
                </a:lnSpc>
                <a:spcBef>
                  <a:spcPct val="0"/>
                </a:spcBef>
              </a:pPr>
              <a:r>
                <a:rPr lang="en-US" sz="11698">
                  <a:solidFill>
                    <a:srgbClr val="000000"/>
                  </a:solidFill>
                  <a:latin typeface="TAN Tangkiwood"/>
                </a:rPr>
                <a:t>How do people masturbate?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676356" y="2676994"/>
              <a:ext cx="19031288" cy="626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9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888709"/>
            <a:ext cx="153955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Body part that makes you feel sexual pleasure.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888259"/>
            <a:ext cx="7373048" cy="1095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07"/>
              </a:lnSpc>
            </a:pPr>
            <a:r>
              <a:rPr lang="en-US" sz="6362">
                <a:solidFill>
                  <a:srgbClr val="000000"/>
                </a:solidFill>
                <a:latin typeface="Open Sans Extra Bold"/>
              </a:rPr>
              <a:t>Erogenous zone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95828" y="6434272"/>
            <a:ext cx="7496344" cy="217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6"/>
              </a:lnSpc>
            </a:pPr>
            <a:r>
              <a:rPr lang="en-US" sz="6219">
                <a:solidFill>
                  <a:srgbClr val="000000"/>
                </a:solidFill>
                <a:latin typeface="Open Sans Bold"/>
              </a:rPr>
              <a:t>Not all about genitals! </a:t>
            </a:r>
            <a:r>
              <a:rPr lang="en-US" sz="6219">
                <a:solidFill>
                  <a:srgbClr val="FFFFFF"/>
                </a:solidFill>
                <a:latin typeface="Open Sans"/>
              </a:rPr>
              <a:t>[5]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A9742C-4CF5-897B-47C7-3DA64095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3409" y="5733230"/>
            <a:ext cx="3919347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6346130"/>
            <a:ext cx="10445062" cy="245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9"/>
              </a:lnSpc>
            </a:pPr>
            <a:r>
              <a:rPr lang="en-US" sz="3527">
                <a:solidFill>
                  <a:srgbClr val="FFFFFF"/>
                </a:solidFill>
                <a:latin typeface="Open Sans Bold"/>
              </a:rPr>
              <a:t>How?</a:t>
            </a:r>
            <a:r>
              <a:rPr lang="en-US" sz="3527">
                <a:solidFill>
                  <a:srgbClr val="000000"/>
                </a:solidFill>
                <a:latin typeface="Open Sans"/>
              </a:rPr>
              <a:t> Petting, rubbing, stroking, etc. </a:t>
            </a:r>
          </a:p>
          <a:p>
            <a:pPr>
              <a:lnSpc>
                <a:spcPts val="4939"/>
              </a:lnSpc>
            </a:pPr>
            <a:r>
              <a:rPr lang="en-US" sz="3527">
                <a:solidFill>
                  <a:srgbClr val="FFFFFF"/>
                </a:solidFill>
                <a:latin typeface="Open Sans Bold"/>
              </a:rPr>
              <a:t>Where?</a:t>
            </a:r>
            <a:r>
              <a:rPr lang="en-US" sz="3527">
                <a:solidFill>
                  <a:srgbClr val="000000"/>
                </a:solidFill>
                <a:latin typeface="Open Sans"/>
              </a:rPr>
              <a:t> Vulva (clitoris, labia majora, labia minora), vaginal opening, perineum, anus, penis, scrotum. </a:t>
            </a:r>
            <a:r>
              <a:rPr lang="en-US" sz="3527">
                <a:solidFill>
                  <a:srgbClr val="FFFFFF"/>
                </a:solidFill>
                <a:latin typeface="Open Sans"/>
              </a:rPr>
              <a:t>[5]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90291" y="7206692"/>
            <a:ext cx="2543118" cy="2771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49948">
            <a:off x="14726658" y="5528469"/>
            <a:ext cx="868398" cy="3647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36683">
            <a:off x="13927602" y="7360610"/>
            <a:ext cx="868398" cy="3647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26392">
            <a:off x="14741753" y="8410224"/>
            <a:ext cx="868398" cy="3647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36683">
            <a:off x="13470329" y="6954347"/>
            <a:ext cx="868398" cy="364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36683">
            <a:off x="10198819" y="9095847"/>
            <a:ext cx="868398" cy="3647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558464">
            <a:off x="13013056" y="9484363"/>
            <a:ext cx="868398" cy="3647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2942">
            <a:off x="15617938" y="9541942"/>
            <a:ext cx="868398" cy="36472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0" y="1028700"/>
            <a:ext cx="18288000" cy="2477707"/>
            <a:chOff x="0" y="0"/>
            <a:chExt cx="24384000" cy="330360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47650"/>
              <a:ext cx="24384000" cy="2123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188"/>
                </a:lnSpc>
                <a:spcBef>
                  <a:spcPct val="0"/>
                </a:spcBef>
              </a:pPr>
              <a:r>
                <a:rPr lang="en-US" sz="11698">
                  <a:solidFill>
                    <a:srgbClr val="000000"/>
                  </a:solidFill>
                  <a:latin typeface="TAN Tangkiwood"/>
                </a:rPr>
                <a:t>How do people masturbate?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76356" y="2676994"/>
              <a:ext cx="19031288" cy="626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92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3888709"/>
            <a:ext cx="153955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Body part that makes you feel sexual pleasure.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888259"/>
            <a:ext cx="7373048" cy="1095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07"/>
              </a:lnSpc>
            </a:pPr>
            <a:r>
              <a:rPr lang="en-US" sz="6362">
                <a:solidFill>
                  <a:srgbClr val="000000"/>
                </a:solidFill>
                <a:latin typeface="Open Sans Extra Bold"/>
              </a:rPr>
              <a:t>Erogenous zone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118705"/>
            <a:ext cx="13333101" cy="1095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07"/>
              </a:lnSpc>
            </a:pPr>
            <a:r>
              <a:rPr lang="en-US" sz="6362">
                <a:solidFill>
                  <a:srgbClr val="000000"/>
                </a:solidFill>
                <a:latin typeface="Open Sans Extra Bold"/>
              </a:rPr>
              <a:t>There is no "right" way to do it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120FB69-9548-28E6-DB6E-70F76556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3409" y="5733230"/>
            <a:ext cx="3919347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028700"/>
            <a:ext cx="18288000" cy="2477707"/>
            <a:chOff x="0" y="0"/>
            <a:chExt cx="24384000" cy="3303609"/>
          </a:xfrm>
        </p:grpSpPr>
        <p:sp>
          <p:nvSpPr>
            <p:cNvPr id="4" name="TextBox 4"/>
            <p:cNvSpPr txBox="1"/>
            <p:nvPr/>
          </p:nvSpPr>
          <p:spPr>
            <a:xfrm>
              <a:off x="0" y="247650"/>
              <a:ext cx="24384000" cy="2123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188"/>
                </a:lnSpc>
                <a:spcBef>
                  <a:spcPct val="0"/>
                </a:spcBef>
              </a:pPr>
              <a:r>
                <a:rPr lang="en-US" sz="11698">
                  <a:solidFill>
                    <a:srgbClr val="000000"/>
                  </a:solidFill>
                  <a:latin typeface="TAN Tangkiwood"/>
                </a:rPr>
                <a:t>How do people masturbate?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76356" y="2676994"/>
              <a:ext cx="19031288" cy="626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9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676400" y="2900302"/>
            <a:ext cx="20955005" cy="13312718"/>
            <a:chOff x="63228" y="0"/>
            <a:chExt cx="1279395" cy="812800"/>
          </a:xfrm>
        </p:grpSpPr>
        <p:sp>
          <p:nvSpPr>
            <p:cNvPr id="7" name="Freeform 7"/>
            <p:cNvSpPr/>
            <p:nvPr/>
          </p:nvSpPr>
          <p:spPr>
            <a:xfrm>
              <a:off x="63228" y="0"/>
              <a:ext cx="1279395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86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98146" y="4812576"/>
            <a:ext cx="16491708" cy="474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dirty="0">
                <a:solidFill>
                  <a:srgbClr val="000000"/>
                </a:solidFill>
                <a:latin typeface="Open Sans Bold"/>
              </a:rPr>
              <a:t>Not everyone likes genital stimulation!</a:t>
            </a:r>
          </a:p>
          <a:p>
            <a:pPr>
              <a:lnSpc>
                <a:spcPts val="6019"/>
              </a:lnSpc>
            </a:pPr>
            <a:r>
              <a:rPr lang="en-US" sz="4299" dirty="0">
                <a:solidFill>
                  <a:srgbClr val="000000"/>
                </a:solidFill>
                <a:latin typeface="Open Sans"/>
              </a:rPr>
              <a:t>Transgender people may experience </a:t>
            </a:r>
            <a:r>
              <a:rPr lang="en-US" sz="4299" dirty="0">
                <a:solidFill>
                  <a:srgbClr val="744EAA"/>
                </a:solidFill>
                <a:latin typeface="Open Sans Bold"/>
              </a:rPr>
              <a:t>gender dysphoria (when body parts don't match gender)</a:t>
            </a:r>
            <a:r>
              <a:rPr lang="en-US" sz="4299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6019"/>
              </a:lnSpc>
            </a:pPr>
            <a:r>
              <a:rPr lang="en-US" sz="4299" dirty="0">
                <a:solidFill>
                  <a:srgbClr val="000000"/>
                </a:solidFill>
                <a:latin typeface="Open Sans"/>
              </a:rPr>
              <a:t>Cisgender people might also experience discomfort </a:t>
            </a:r>
          </a:p>
          <a:p>
            <a:pPr>
              <a:lnSpc>
                <a:spcPts val="6019"/>
              </a:lnSpc>
            </a:pPr>
            <a:r>
              <a:rPr lang="en-US" sz="4299" dirty="0">
                <a:solidFill>
                  <a:srgbClr val="000000"/>
                </a:solidFill>
                <a:latin typeface="Open Sans"/>
              </a:rPr>
              <a:t>with their genitals. </a:t>
            </a:r>
          </a:p>
          <a:p>
            <a:pPr algn="ctr">
              <a:lnSpc>
                <a:spcPts val="6019"/>
              </a:lnSpc>
            </a:pPr>
            <a:endParaRPr lang="en-US" sz="42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454457-FFA3-CDB8-FF0F-C21D03C5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3599" y="3030928"/>
            <a:ext cx="22707607" cy="13312718"/>
            <a:chOff x="35314" y="0"/>
            <a:chExt cx="1386399" cy="812800"/>
          </a:xfrm>
        </p:grpSpPr>
        <p:sp>
          <p:nvSpPr>
            <p:cNvPr id="3" name="Freeform 3"/>
            <p:cNvSpPr/>
            <p:nvPr/>
          </p:nvSpPr>
          <p:spPr>
            <a:xfrm>
              <a:off x="35314" y="0"/>
              <a:ext cx="1386399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886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028700"/>
            <a:ext cx="18288000" cy="2477707"/>
            <a:chOff x="0" y="0"/>
            <a:chExt cx="24384000" cy="3303609"/>
          </a:xfrm>
        </p:grpSpPr>
        <p:sp>
          <p:nvSpPr>
            <p:cNvPr id="6" name="TextBox 6"/>
            <p:cNvSpPr txBox="1"/>
            <p:nvPr/>
          </p:nvSpPr>
          <p:spPr>
            <a:xfrm>
              <a:off x="0" y="247650"/>
              <a:ext cx="24384000" cy="2123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188"/>
                </a:lnSpc>
                <a:spcBef>
                  <a:spcPct val="0"/>
                </a:spcBef>
              </a:pPr>
              <a:r>
                <a:rPr lang="en-US" sz="11698">
                  <a:solidFill>
                    <a:srgbClr val="000000"/>
                  </a:solidFill>
                  <a:latin typeface="TAN Tangkiwood"/>
                </a:rPr>
                <a:t>How do people masturbate?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676356" y="2676994"/>
              <a:ext cx="19031288" cy="626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9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98146" y="4131513"/>
            <a:ext cx="16491708" cy="5784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Open Sans Bold"/>
              </a:rPr>
              <a:t>What can they do?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Open Sans"/>
              </a:rPr>
              <a:t>Focus on </a:t>
            </a:r>
            <a:r>
              <a:rPr lang="en-US" sz="4500" dirty="0">
                <a:solidFill>
                  <a:srgbClr val="744EAA"/>
                </a:solidFill>
                <a:latin typeface="Open Sans Bold"/>
              </a:rPr>
              <a:t>gender affirming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Open Sans"/>
              </a:rPr>
              <a:t>fantasies.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Open Sans"/>
              </a:rPr>
              <a:t>Focus on fantasies that do not involve genitals.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Open Sans"/>
              </a:rPr>
              <a:t>Wearing clothes during masturbation.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000000"/>
                </a:solidFill>
                <a:latin typeface="Open Sans"/>
              </a:rPr>
              <a:t>Covering certain body parts.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744EAA"/>
                </a:solidFill>
                <a:latin typeface="Open Sans Bold"/>
              </a:rPr>
              <a:t>TRUSTING YOUR FEELINGS</a:t>
            </a:r>
            <a:r>
              <a:rPr lang="en-US" sz="45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4500" dirty="0">
                <a:solidFill>
                  <a:srgbClr val="FFFFFF"/>
                </a:solidFill>
                <a:latin typeface="Open Sans"/>
              </a:rPr>
              <a:t>[7]</a:t>
            </a:r>
          </a:p>
          <a:p>
            <a:pPr>
              <a:lnSpc>
                <a:spcPts val="6741"/>
              </a:lnSpc>
            </a:pPr>
            <a:endParaRPr lang="en-US" sz="45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8C4AC9-D35F-F49B-7EBD-7B76E1D7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A few quick tips...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FE8D3-8568-3BDF-4807-38A2D3DD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78011" y="3558779"/>
            <a:ext cx="5579809" cy="54276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A few quick tips...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9881" y="4012067"/>
            <a:ext cx="9106595" cy="1127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>
                <a:solidFill>
                  <a:srgbClr val="000000"/>
                </a:solidFill>
                <a:latin typeface="Open Sans Bold"/>
              </a:rPr>
              <a:t>Wash your hands.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2FD94-6F53-CB41-8BFB-93F1F43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48398" y="5425148"/>
            <a:ext cx="4642934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24690" y="1500103"/>
            <a:ext cx="1263862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A few quick tips...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9881" y="4012067"/>
            <a:ext cx="11478518" cy="230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"/>
              </a:rPr>
              <a:t>Wash your hands.</a:t>
            </a:r>
          </a:p>
          <a:p>
            <a:pPr marL="1428588" lvl="1" indent="-714294">
              <a:lnSpc>
                <a:spcPts val="9263"/>
              </a:lnSpc>
              <a:buFont typeface="Arial"/>
              <a:buChar char="•"/>
            </a:pPr>
            <a:r>
              <a:rPr lang="en-US" sz="6616" dirty="0">
                <a:solidFill>
                  <a:srgbClr val="000000"/>
                </a:solidFill>
                <a:latin typeface="Open Sans Bold"/>
              </a:rPr>
              <a:t>Check-in with yourself.</a:t>
            </a:r>
            <a:r>
              <a:rPr lang="en-US" sz="6616" dirty="0">
                <a:solidFill>
                  <a:srgbClr val="000000"/>
                </a:solidFill>
                <a:latin typeface="Open Sans"/>
              </a:rPr>
              <a:t>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727E0-1FD1-5AB3-D542-41E217A4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42345" y="-6413690"/>
            <a:ext cx="12074830" cy="24593226"/>
            <a:chOff x="0" y="0"/>
            <a:chExt cx="16099774" cy="3279096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4127284"/>
              <a:ext cx="16099774" cy="24536400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A8C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 flipV="1">
              <a:off x="-6794284" y="9896910"/>
              <a:ext cx="32790968" cy="12997147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38995" y="8937079"/>
            <a:ext cx="997330" cy="9838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48995" y="598163"/>
            <a:ext cx="997330" cy="98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33820" y="1445888"/>
            <a:ext cx="997330" cy="9838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4582" y="8860946"/>
            <a:ext cx="997330" cy="98388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3734962"/>
            <a:ext cx="5686425" cy="310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44"/>
              </a:lnSpc>
              <a:spcBef>
                <a:spcPct val="0"/>
              </a:spcBef>
            </a:pPr>
            <a:r>
              <a:rPr lang="en-US" sz="14063">
                <a:solidFill>
                  <a:srgbClr val="000000"/>
                </a:solidFill>
                <a:latin typeface="TAN Tangkiwood"/>
              </a:rPr>
              <a:t>Myth Busting!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39937" y="1814008"/>
            <a:ext cx="8619363" cy="2294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4"/>
              </a:lnSpc>
            </a:pPr>
            <a:r>
              <a:rPr lang="en-US" sz="6574">
                <a:solidFill>
                  <a:srgbClr val="000000"/>
                </a:solidFill>
                <a:latin typeface="Open Sans Extra Bold"/>
              </a:rPr>
              <a:t>Masturbation is not bad for you!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11001" y="4257038"/>
            <a:ext cx="9877234" cy="5728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7"/>
              </a:lnSpc>
            </a:pPr>
            <a:r>
              <a:rPr lang="en-US" sz="3562" dirty="0">
                <a:solidFill>
                  <a:srgbClr val="000000"/>
                </a:solidFill>
                <a:latin typeface="Open Sans"/>
              </a:rPr>
              <a:t>Masturbation is linked to:</a:t>
            </a:r>
          </a:p>
          <a:p>
            <a:pPr marL="769209" lvl="1" indent="-384604">
              <a:lnSpc>
                <a:spcPts val="4987"/>
              </a:lnSpc>
              <a:buFont typeface="Arial"/>
              <a:buChar char="•"/>
            </a:pPr>
            <a:r>
              <a:rPr lang="en-US" sz="3562" dirty="0">
                <a:solidFill>
                  <a:srgbClr val="000000"/>
                </a:solidFill>
                <a:latin typeface="Open Sans"/>
              </a:rPr>
              <a:t>lower stress and lower anxiety,</a:t>
            </a:r>
          </a:p>
          <a:p>
            <a:pPr marL="769209" lvl="1" indent="-384604">
              <a:lnSpc>
                <a:spcPts val="4987"/>
              </a:lnSpc>
              <a:buFont typeface="Arial"/>
              <a:buChar char="•"/>
            </a:pPr>
            <a:r>
              <a:rPr lang="en-US" sz="3562" dirty="0">
                <a:solidFill>
                  <a:srgbClr val="000000"/>
                </a:solidFill>
                <a:latin typeface="Open Sans"/>
              </a:rPr>
              <a:t>better sleep,</a:t>
            </a:r>
          </a:p>
          <a:p>
            <a:pPr marL="769209" lvl="1" indent="-384604">
              <a:lnSpc>
                <a:spcPts val="4987"/>
              </a:lnSpc>
              <a:buFont typeface="Arial"/>
              <a:buChar char="•"/>
            </a:pPr>
            <a:r>
              <a:rPr lang="en-US" sz="3562" dirty="0">
                <a:solidFill>
                  <a:srgbClr val="000000"/>
                </a:solidFill>
                <a:latin typeface="Open Sans"/>
              </a:rPr>
              <a:t>pain reduction,</a:t>
            </a:r>
          </a:p>
          <a:p>
            <a:pPr marL="769209" lvl="1" indent="-384604">
              <a:lnSpc>
                <a:spcPts val="4987"/>
              </a:lnSpc>
              <a:buFont typeface="Arial"/>
              <a:buChar char="•"/>
            </a:pPr>
            <a:r>
              <a:rPr lang="en-US" sz="3562" dirty="0">
                <a:solidFill>
                  <a:srgbClr val="000000"/>
                </a:solidFill>
                <a:latin typeface="Open Sans"/>
              </a:rPr>
              <a:t>better immune functioning,</a:t>
            </a:r>
          </a:p>
          <a:p>
            <a:pPr marL="769209" lvl="1" indent="-384604">
              <a:lnSpc>
                <a:spcPts val="4987"/>
              </a:lnSpc>
              <a:buFont typeface="Arial"/>
              <a:buChar char="•"/>
            </a:pPr>
            <a:r>
              <a:rPr lang="en-US" sz="3562" dirty="0">
                <a:solidFill>
                  <a:srgbClr val="000000"/>
                </a:solidFill>
                <a:latin typeface="Open Sans"/>
              </a:rPr>
              <a:t>better mood,</a:t>
            </a:r>
          </a:p>
          <a:p>
            <a:pPr marL="769209" lvl="1" indent="-384604">
              <a:lnSpc>
                <a:spcPts val="4987"/>
              </a:lnSpc>
              <a:buFont typeface="Arial"/>
              <a:buChar char="•"/>
            </a:pPr>
            <a:r>
              <a:rPr lang="en-US" sz="3562" dirty="0">
                <a:solidFill>
                  <a:srgbClr val="000000"/>
                </a:solidFill>
                <a:latin typeface="Open Sans"/>
              </a:rPr>
              <a:t>greater focus and concentration,</a:t>
            </a:r>
          </a:p>
          <a:p>
            <a:pPr marL="769209" lvl="1" indent="-384604">
              <a:lnSpc>
                <a:spcPts val="4987"/>
              </a:lnSpc>
              <a:buFont typeface="Arial"/>
              <a:buChar char="•"/>
            </a:pPr>
            <a:r>
              <a:rPr lang="en-US" sz="3562" dirty="0">
                <a:solidFill>
                  <a:srgbClr val="000000"/>
                </a:solidFill>
                <a:latin typeface="Open Sans"/>
              </a:rPr>
              <a:t>better self-esteem. </a:t>
            </a:r>
            <a:r>
              <a:rPr lang="en-US" sz="3562" dirty="0">
                <a:solidFill>
                  <a:srgbClr val="FFFFFF"/>
                </a:solidFill>
                <a:latin typeface="Open Sans"/>
              </a:rPr>
              <a:t>[9]</a:t>
            </a:r>
          </a:p>
          <a:p>
            <a:pPr algn="ctr">
              <a:lnSpc>
                <a:spcPts val="4987"/>
              </a:lnSpc>
            </a:pPr>
            <a:endParaRPr lang="en-US" sz="3562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CEC1A16-D3C8-728E-67F2-255F96F7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42345" y="-6413690"/>
            <a:ext cx="12074830" cy="24593226"/>
            <a:chOff x="0" y="0"/>
            <a:chExt cx="16099774" cy="3279096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4127284"/>
              <a:ext cx="16099774" cy="24536400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A8C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 flipV="1">
              <a:off x="-6794284" y="9896910"/>
              <a:ext cx="32790968" cy="12997147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38995" y="8937079"/>
            <a:ext cx="997330" cy="9838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48995" y="598163"/>
            <a:ext cx="997330" cy="98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33820" y="1445888"/>
            <a:ext cx="997330" cy="9838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4582" y="8860946"/>
            <a:ext cx="997330" cy="98388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3734962"/>
            <a:ext cx="5686425" cy="310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44"/>
              </a:lnSpc>
              <a:spcBef>
                <a:spcPct val="0"/>
              </a:spcBef>
            </a:pPr>
            <a:r>
              <a:rPr lang="en-US" sz="14063">
                <a:solidFill>
                  <a:srgbClr val="000000"/>
                </a:solidFill>
                <a:latin typeface="TAN Tangkiwood"/>
              </a:rPr>
              <a:t>Myth Busting!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39937" y="1814008"/>
            <a:ext cx="8619363" cy="112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4"/>
              </a:lnSpc>
            </a:pPr>
            <a:r>
              <a:rPr lang="en-US" sz="6574">
                <a:solidFill>
                  <a:srgbClr val="000000"/>
                </a:solidFill>
                <a:latin typeface="Open Sans Extra Bold"/>
              </a:rPr>
              <a:t>More myths!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29877" y="3411112"/>
            <a:ext cx="8421040" cy="57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0"/>
              </a:lnSpc>
            </a:pPr>
            <a:r>
              <a:rPr lang="en-US" sz="2350" u="sng">
                <a:solidFill>
                  <a:srgbClr val="000000"/>
                </a:solidFill>
                <a:latin typeface="Open Sans Bold"/>
              </a:rPr>
              <a:t>Going Solo: The Basics of Masturbation</a:t>
            </a:r>
            <a:r>
              <a:rPr lang="en-US" sz="2350">
                <a:solidFill>
                  <a:srgbClr val="000000"/>
                </a:solidFill>
                <a:latin typeface="Open Sans Bold"/>
              </a:rPr>
              <a:t> by Heather Corinna on Scarleteen</a:t>
            </a:r>
          </a:p>
          <a:p>
            <a:pPr>
              <a:lnSpc>
                <a:spcPts val="3290"/>
              </a:lnSpc>
            </a:pPr>
            <a:endParaRPr lang="en-US" sz="235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290"/>
              </a:lnSpc>
            </a:pPr>
            <a:r>
              <a:rPr lang="en-US" sz="2350" u="sng">
                <a:solidFill>
                  <a:srgbClr val="000000"/>
                </a:solidFill>
                <a:latin typeface="Open Sans Bold"/>
              </a:rPr>
              <a:t>“Est-ce que les vibrateurs peuvent nous désensibiliser? » et 3 autres mythes sur la masturbation</a:t>
            </a:r>
            <a:r>
              <a:rPr lang="en-US" sz="2350">
                <a:solidFill>
                  <a:srgbClr val="000000"/>
                </a:solidFill>
                <a:latin typeface="Open Sans Bold"/>
              </a:rPr>
              <a:t> by Léa Séguin on SexU (French resource)</a:t>
            </a:r>
          </a:p>
          <a:p>
            <a:pPr>
              <a:lnSpc>
                <a:spcPts val="3290"/>
              </a:lnSpc>
            </a:pPr>
            <a:endParaRPr lang="en-US" sz="235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290"/>
              </a:lnSpc>
            </a:pPr>
            <a:r>
              <a:rPr lang="en-US" sz="235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50" u="sng">
                <a:solidFill>
                  <a:srgbClr val="000000"/>
                </a:solidFill>
                <a:latin typeface="Open Sans Bold"/>
              </a:rPr>
              <a:t>Masturbation: Fact of Fiction</a:t>
            </a:r>
            <a:r>
              <a:rPr lang="en-US" sz="2350">
                <a:solidFill>
                  <a:srgbClr val="000000"/>
                </a:solidFill>
                <a:latin typeface="Open Sans Bold"/>
              </a:rPr>
              <a:t> by Corinne Werder on TeenVogue:</a:t>
            </a:r>
          </a:p>
          <a:p>
            <a:pPr>
              <a:lnSpc>
                <a:spcPts val="3290"/>
              </a:lnSpc>
            </a:pPr>
            <a:r>
              <a:rPr lang="en-US" sz="2350">
                <a:solidFill>
                  <a:srgbClr val="000000"/>
                </a:solidFill>
                <a:latin typeface="Open Sans Bold"/>
              </a:rPr>
              <a:t>https://www.teenvogue.com/story/masturbation-fact-fiction</a:t>
            </a:r>
          </a:p>
          <a:p>
            <a:pPr>
              <a:lnSpc>
                <a:spcPts val="3290"/>
              </a:lnSpc>
            </a:pPr>
            <a:endParaRPr lang="en-US" sz="2350">
              <a:solidFill>
                <a:srgbClr val="000000"/>
              </a:solidFill>
              <a:latin typeface="Open Sans Bold"/>
            </a:endParaRPr>
          </a:p>
          <a:p>
            <a:pPr algn="l">
              <a:lnSpc>
                <a:spcPts val="3290"/>
              </a:lnSpc>
            </a:pPr>
            <a:r>
              <a:rPr lang="en-US" sz="2350" u="sng">
                <a:solidFill>
                  <a:srgbClr val="000000"/>
                </a:solidFill>
                <a:latin typeface="Open Sans Bold"/>
              </a:rPr>
              <a:t>Sex, Pleasure, and Sexual Dysfunction</a:t>
            </a:r>
            <a:r>
              <a:rPr lang="en-US" sz="2350">
                <a:solidFill>
                  <a:srgbClr val="000000"/>
                </a:solidFill>
                <a:latin typeface="Open Sans Bold"/>
              </a:rPr>
              <a:t> by Planned Parenthood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DF4DA1-7521-9F95-83C4-E3EED736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501015" y="-3048522"/>
            <a:ext cx="13285970" cy="163840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45101" y="3376226"/>
            <a:ext cx="10397797" cy="4223848"/>
            <a:chOff x="0" y="0"/>
            <a:chExt cx="13863729" cy="5631797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0"/>
              <a:ext cx="13863729" cy="422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844"/>
                </a:lnSpc>
                <a:spcBef>
                  <a:spcPct val="0"/>
                </a:spcBef>
              </a:pPr>
              <a:r>
                <a:rPr lang="en-US" sz="14063">
                  <a:solidFill>
                    <a:srgbClr val="000000"/>
                  </a:solidFill>
                  <a:latin typeface="TAN Tangkiwood"/>
                </a:rPr>
                <a:t>What is masturbation?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21665" y="4876782"/>
              <a:ext cx="10820400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60635" y="361365"/>
            <a:ext cx="997330" cy="9838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84781" y="9180827"/>
            <a:ext cx="997330" cy="98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6591" y="361365"/>
            <a:ext cx="997330" cy="9838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6591" y="9180827"/>
            <a:ext cx="997330" cy="9838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19285">
            <a:off x="2987745" y="7214063"/>
            <a:ext cx="2596385" cy="21257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03928">
            <a:off x="12183870" y="923086"/>
            <a:ext cx="3100768" cy="253875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2711BBD-436C-919F-743F-BE5353F8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366653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Open Sans Extra Bold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406650"/>
            <a:ext cx="16230600" cy="788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[1]</a:t>
            </a:r>
            <a:r>
              <a:rPr lang="en-US" sz="2500">
                <a:solidFill>
                  <a:srgbClr val="FFFFFF"/>
                </a:solidFill>
                <a:latin typeface="Open Sans"/>
              </a:rPr>
              <a:t> School of Sexuality Education. (2021). </a:t>
            </a:r>
            <a:r>
              <a:rPr lang="en-US" sz="2500">
                <a:solidFill>
                  <a:srgbClr val="FFFFFF"/>
                </a:solidFill>
                <a:latin typeface="Open Sans Italics"/>
              </a:rPr>
              <a:t>Sex ed: An inclusive teenage guide to sex and relationships</a:t>
            </a:r>
            <a:r>
              <a:rPr lang="en-US" sz="2500">
                <a:solidFill>
                  <a:srgbClr val="FFFFFF"/>
                </a:solidFill>
                <a:latin typeface="Open Sans"/>
              </a:rPr>
              <a:t>. Walker Books. 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[2]</a:t>
            </a:r>
            <a:r>
              <a:rPr lang="en-US" sz="2500">
                <a:solidFill>
                  <a:srgbClr val="FFFFFF"/>
                </a:solidFill>
                <a:latin typeface="Open Sans"/>
              </a:rPr>
              <a:t> Queering Sex Ed. (n.d.). </a:t>
            </a:r>
            <a:r>
              <a:rPr lang="en-US" sz="2500">
                <a:solidFill>
                  <a:srgbClr val="FFFFFF"/>
                </a:solidFill>
                <a:latin typeface="Open Sans Italics"/>
              </a:rPr>
              <a:t>Sex Acts That Don’t Get Enough Play</a:t>
            </a:r>
            <a:r>
              <a:rPr lang="en-US" sz="2500">
                <a:solidFill>
                  <a:srgbClr val="FFFFFF"/>
                </a:solidFill>
                <a:latin typeface="Open Sans"/>
              </a:rPr>
              <a:t>. Retrieved June 29, 2022, from https://teenhealthsource.com/wp-content/uploads/2019/10/Sex-Acts-final.pdf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[3]</a:t>
            </a:r>
            <a:r>
              <a:rPr lang="en-US" sz="2500">
                <a:solidFill>
                  <a:srgbClr val="FFFFFF"/>
                </a:solidFill>
                <a:latin typeface="Open Sans"/>
              </a:rPr>
              <a:t> Planned Parenthood. (n.d.). </a:t>
            </a:r>
            <a:r>
              <a:rPr lang="en-US" sz="2500">
                <a:solidFill>
                  <a:srgbClr val="FFFFFF"/>
                </a:solidFill>
                <a:latin typeface="Open Sans Italics"/>
              </a:rPr>
              <a:t>Is masturbation good for you?</a:t>
            </a:r>
            <a:r>
              <a:rPr lang="en-US" sz="2500">
                <a:solidFill>
                  <a:srgbClr val="FFFFFF"/>
                </a:solidFill>
                <a:latin typeface="Open Sans"/>
              </a:rPr>
              <a:t> Retrieved June 28, 2022, from https://www.plannedparenthood.org/learn/teens/sex/masturbation/masturbation-good-you#:~:text=Masturbating%20is%20the%20safest%20sexual,t%20give%20yourself%20an%20STD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[4]</a:t>
            </a:r>
            <a:r>
              <a:rPr lang="en-US" sz="2500">
                <a:solidFill>
                  <a:srgbClr val="FFFFFF"/>
                </a:solidFill>
                <a:latin typeface="Open Sans"/>
              </a:rPr>
              <a:t> Action Canada for Sexual Health &amp; Rights. (2017) </a:t>
            </a:r>
            <a:r>
              <a:rPr lang="en-US" sz="2500">
                <a:solidFill>
                  <a:srgbClr val="FFFFFF"/>
                </a:solidFill>
                <a:latin typeface="Open Sans Italics"/>
              </a:rPr>
              <a:t>Beyond the Basics: A resource for educators on sexuality and sexual health</a:t>
            </a:r>
            <a:r>
              <a:rPr lang="en-US" sz="2500">
                <a:solidFill>
                  <a:srgbClr val="FFFFFF"/>
                </a:solidFill>
                <a:latin typeface="Open Sans"/>
              </a:rPr>
              <a:t>. 3rd ed.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[5]</a:t>
            </a:r>
            <a:r>
              <a:rPr lang="en-US" sz="2500">
                <a:solidFill>
                  <a:srgbClr val="FFFFFF"/>
                </a:solidFill>
                <a:latin typeface="Open Sans"/>
              </a:rPr>
              <a:t> Corinna, H. (2019). Going Solo: The Basics of Masturbation. </a:t>
            </a:r>
            <a:r>
              <a:rPr lang="en-US" sz="2500">
                <a:solidFill>
                  <a:srgbClr val="FFFFFF"/>
                </a:solidFill>
                <a:latin typeface="Open Sans Italics"/>
              </a:rPr>
              <a:t>Scarleteen</a:t>
            </a:r>
            <a:r>
              <a:rPr lang="en-US" sz="2500">
                <a:solidFill>
                  <a:srgbClr val="FFFFFF"/>
                </a:solidFill>
                <a:latin typeface="Open Sans"/>
              </a:rPr>
              <a:t>. https://www.scarleteen.com/article/bodies_sexuality/going_solo_the_basics_of_masturbation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500"/>
              </a:lnSpc>
            </a:pPr>
            <a:endParaRPr lang="en-US" sz="25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500"/>
              </a:lnSpc>
            </a:pPr>
            <a:endParaRPr lang="en-US" sz="25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EAB4E-2D85-4E93-3DEF-947E6F74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8577"/>
            <a:ext cx="16553350" cy="646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endParaRPr dirty="0"/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[6]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"/>
              </a:rPr>
              <a:t>DiNuzzo</a:t>
            </a:r>
            <a:r>
              <a:rPr lang="en-US" sz="2499" dirty="0">
                <a:solidFill>
                  <a:srgbClr val="FFFFFF"/>
                </a:solidFill>
                <a:latin typeface="Open Sans"/>
              </a:rPr>
              <a:t>, E. (2021, March 22). Is Masturbation Addiction Real? What Experts Want You to Know. </a:t>
            </a:r>
            <a:r>
              <a:rPr lang="en-US" sz="2499" dirty="0">
                <a:solidFill>
                  <a:srgbClr val="FFFFFF"/>
                </a:solidFill>
                <a:latin typeface="Open Sans Italics"/>
              </a:rPr>
              <a:t>The Healthy</a:t>
            </a:r>
            <a:r>
              <a:rPr lang="en-US" sz="2499" dirty="0">
                <a:solidFill>
                  <a:srgbClr val="FFFFFF"/>
                </a:solidFill>
                <a:latin typeface="Open Sans"/>
              </a:rPr>
              <a:t>. https://www.thehealthy.com/sex/masturbation-addiction/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[7]</a:t>
            </a:r>
            <a:r>
              <a:rPr lang="en-US" sz="2499" dirty="0">
                <a:solidFill>
                  <a:srgbClr val="602053"/>
                </a:solidFill>
                <a:latin typeface="Open Sans Bold"/>
              </a:rPr>
              <a:t> </a:t>
            </a:r>
            <a:r>
              <a:rPr lang="en-US" sz="2499" dirty="0">
                <a:solidFill>
                  <a:srgbClr val="FFFFFF"/>
                </a:solidFill>
                <a:latin typeface="Open Sans"/>
              </a:rPr>
              <a:t>Them. (2021, June 23). 11 Ways To Deal With Gender Dysphoria During Sex. </a:t>
            </a:r>
            <a:r>
              <a:rPr lang="en-US" sz="2499" dirty="0">
                <a:solidFill>
                  <a:srgbClr val="FFFFFF"/>
                </a:solidFill>
                <a:latin typeface="Open Sans Italics"/>
              </a:rPr>
              <a:t>Them.us. </a:t>
            </a:r>
            <a:r>
              <a:rPr lang="en-US" sz="2499" dirty="0">
                <a:solidFill>
                  <a:srgbClr val="FFFFFF"/>
                </a:solidFill>
                <a:latin typeface="Open Sans"/>
              </a:rPr>
              <a:t> https://www.them.us/story/11-ways-to-deal-with-gender-dysphoria-during-sex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[8]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>
                <a:solidFill>
                  <a:srgbClr val="FFFFFF"/>
                </a:solidFill>
                <a:latin typeface="Open Sans"/>
              </a:rPr>
              <a:t>Action Canada for Sexual Health &amp; Rights. (n.d.). </a:t>
            </a:r>
            <a:r>
              <a:rPr lang="en-US" sz="2499" dirty="0">
                <a:solidFill>
                  <a:srgbClr val="FFFFFF"/>
                </a:solidFill>
                <a:latin typeface="Open Sans Italics"/>
              </a:rPr>
              <a:t>Masturbation</a:t>
            </a:r>
            <a:r>
              <a:rPr lang="en-US" sz="2499" dirty="0">
                <a:solidFill>
                  <a:srgbClr val="FFFFFF"/>
                </a:solidFill>
                <a:latin typeface="Open Sans"/>
              </a:rPr>
              <a:t>. Retrieved June 29, 2022, from https://www.actioncanadashr.org/resources/sexual-health-info/hub/masturbation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[9]</a:t>
            </a:r>
            <a:r>
              <a:rPr lang="en-US" sz="24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"/>
              </a:rPr>
              <a:t>Huizen</a:t>
            </a:r>
            <a:r>
              <a:rPr lang="en-US" sz="2499" dirty="0">
                <a:solidFill>
                  <a:srgbClr val="FFFFFF"/>
                </a:solidFill>
                <a:latin typeface="Open Sans"/>
              </a:rPr>
              <a:t>, J. (2020, October 27). How does masturbation affect the brain? </a:t>
            </a:r>
            <a:r>
              <a:rPr lang="en-US" sz="2499" dirty="0">
                <a:solidFill>
                  <a:srgbClr val="FFFFFF"/>
                </a:solidFill>
                <a:latin typeface="Open Sans Italics"/>
              </a:rPr>
              <a:t>Medical News Today</a:t>
            </a:r>
            <a:r>
              <a:rPr lang="en-US" sz="2499" dirty="0">
                <a:solidFill>
                  <a:srgbClr val="FFFFFF"/>
                </a:solidFill>
                <a:latin typeface="Open Sans"/>
              </a:rPr>
              <a:t>.  https://www.medicalnewstoday.com/articles/masturbation-effects-on-brain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4899"/>
              </a:lnSpc>
            </a:pPr>
            <a:endParaRPr lang="en-US" sz="24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DFCAC-EF02-220A-4B40-8AD617D2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4686300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EE5D7"/>
                </a:solidFill>
                <a:latin typeface="Open Sans Extra Bold"/>
              </a:rPr>
              <a:t>Other sources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123216"/>
            <a:ext cx="16165982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EE5D7"/>
                </a:solidFill>
                <a:latin typeface="Open Sans"/>
              </a:rPr>
              <a:t>Perineum. (n.d.). In </a:t>
            </a:r>
            <a:r>
              <a:rPr lang="en-US" sz="2499">
                <a:solidFill>
                  <a:srgbClr val="FEE5D7"/>
                </a:solidFill>
                <a:latin typeface="Open Sans Italics"/>
              </a:rPr>
              <a:t>Merriam-Webster online</a:t>
            </a:r>
            <a:r>
              <a:rPr lang="en-US" sz="2499">
                <a:solidFill>
                  <a:srgbClr val="FEE5D7"/>
                </a:solidFill>
                <a:latin typeface="Open Sans"/>
              </a:rPr>
              <a:t>. Retrieved June 29, 2022, from https://www.merriam-webster.com/dictionary/perineum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FEE5D7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FEE5D7"/>
                </a:solidFill>
                <a:latin typeface="Open Sans"/>
              </a:rPr>
              <a:t>Planned Parenthood. (n.d.). </a:t>
            </a:r>
            <a:r>
              <a:rPr lang="en-US" sz="2499">
                <a:solidFill>
                  <a:srgbClr val="FEE5D7"/>
                </a:solidFill>
                <a:latin typeface="Open Sans Italics"/>
              </a:rPr>
              <a:t>Masturbation</a:t>
            </a:r>
            <a:r>
              <a:rPr lang="en-US" sz="2499">
                <a:solidFill>
                  <a:srgbClr val="FEE5D7"/>
                </a:solidFill>
                <a:latin typeface="Open Sans"/>
              </a:rPr>
              <a:t>. Retrieved June 29, 2022, from https://www.plannedparenthood.org/learn/sex-pleasure-and-sexual-dysfunction/masturbation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FEE5D7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endParaRPr lang="en-US" sz="2499">
              <a:solidFill>
                <a:srgbClr val="FEE5D7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endParaRPr lang="en-US" sz="2499">
              <a:solidFill>
                <a:srgbClr val="FEE5D7"/>
              </a:solidFill>
              <a:latin typeface="Open Sans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3D6E1BF-2636-6F4B-2A47-7EFEE2F7650D}"/>
              </a:ext>
            </a:extLst>
          </p:cNvPr>
          <p:cNvSpPr txBox="1"/>
          <p:nvPr/>
        </p:nvSpPr>
        <p:spPr>
          <a:xfrm>
            <a:off x="1028700" y="2076721"/>
            <a:ext cx="16165982" cy="131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en-US" sz="2499" dirty="0">
              <a:solidFill>
                <a:srgbClr val="FEE5D7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EE5D7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EE5D7"/>
              </a:solidFill>
              <a:latin typeface="Open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B8102-7E90-0869-E6C4-C2E92E6B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 descr="Logo, company name">
            <a:extLst>
              <a:ext uri="{FF2B5EF4-FFF2-40B4-BE49-F238E27FC236}">
                <a16:creationId xmlns:a16="http://schemas.microsoft.com/office/drawing/2014/main" id="{0C9163FC-A27F-6F2F-AFA6-C96B6F822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7237989"/>
            <a:ext cx="5180309" cy="3995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A3413E-0840-3C80-27BE-20161390DA56}"/>
              </a:ext>
            </a:extLst>
          </p:cNvPr>
          <p:cNvSpPr txBox="1"/>
          <p:nvPr/>
        </p:nvSpPr>
        <p:spPr>
          <a:xfrm>
            <a:off x="252735" y="9024316"/>
            <a:ext cx="11253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 by Taylor Gadoury </a:t>
            </a:r>
          </a:p>
          <a:p>
            <a:r>
              <a:rPr lang="en-C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collaboration with the Sexual Health Network of Quebec. 2022.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97413" y="1448366"/>
            <a:ext cx="809317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Masturbation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13737" y="2886641"/>
            <a:ext cx="1466052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When you use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parts of your own body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and/or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objects to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feel sexual pleasure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5199">
                <a:solidFill>
                  <a:srgbClr val="FFFFFF"/>
                </a:solidFill>
                <a:latin typeface="Open Sans"/>
              </a:rPr>
              <a:t>[1] [2]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13604" y="4810442"/>
            <a:ext cx="9260792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000000"/>
                </a:solidFill>
                <a:latin typeface="Open Sans"/>
              </a:rPr>
              <a:t>"solo-sex"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343400" y="5719749"/>
            <a:ext cx="9430997" cy="3930178"/>
            <a:chOff x="27977" y="0"/>
            <a:chExt cx="2029813" cy="845884"/>
          </a:xfrm>
        </p:grpSpPr>
        <p:sp>
          <p:nvSpPr>
            <p:cNvPr id="6" name="Freeform 6"/>
            <p:cNvSpPr/>
            <p:nvPr/>
          </p:nvSpPr>
          <p:spPr>
            <a:xfrm>
              <a:off x="27977" y="0"/>
              <a:ext cx="2029813" cy="845884"/>
            </a:xfrm>
            <a:custGeom>
              <a:avLst/>
              <a:gdLst/>
              <a:ahLst/>
              <a:cxnLst/>
              <a:rect l="l" t="t" r="r" b="b"/>
              <a:pathLst>
                <a:path w="842109" h="845884">
                  <a:moveTo>
                    <a:pt x="421054" y="0"/>
                  </a:moveTo>
                  <a:cubicBezTo>
                    <a:pt x="653900" y="1041"/>
                    <a:pt x="842109" y="190093"/>
                    <a:pt x="842109" y="422942"/>
                  </a:cubicBezTo>
                  <a:cubicBezTo>
                    <a:pt x="842109" y="655790"/>
                    <a:pt x="653900" y="844842"/>
                    <a:pt x="421054" y="845884"/>
                  </a:cubicBezTo>
                  <a:cubicBezTo>
                    <a:pt x="188209" y="844842"/>
                    <a:pt x="0" y="655790"/>
                    <a:pt x="0" y="422942"/>
                  </a:cubicBezTo>
                  <a:cubicBezTo>
                    <a:pt x="0" y="190093"/>
                    <a:pt x="188209" y="1041"/>
                    <a:pt x="421054" y="0"/>
                  </a:cubicBezTo>
                  <a:close/>
                </a:path>
              </a:pathLst>
            </a:custGeom>
            <a:solidFill>
              <a:srgbClr val="FFBA8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486879" y="6842510"/>
            <a:ext cx="7314243" cy="227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Mutual masturbation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5459"/>
              </a:lnSpc>
            </a:pPr>
            <a:r>
              <a:rPr lang="en-US" sz="3900">
                <a:solidFill>
                  <a:srgbClr val="000000"/>
                </a:solidFill>
                <a:latin typeface="Open Sans"/>
              </a:rPr>
              <a:t>= masturbation with a partner. </a:t>
            </a:r>
            <a:r>
              <a:rPr lang="en-US" sz="3900">
                <a:solidFill>
                  <a:srgbClr val="FFFFFF"/>
                </a:solidFill>
                <a:latin typeface="Open Sans"/>
              </a:rPr>
              <a:t>[1] [2]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253DE4-BAFE-3E2B-5ABD-15EFB25A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97413" y="1118483"/>
            <a:ext cx="809317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Masturbation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13737" y="2556758"/>
            <a:ext cx="1466052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When you use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parts of your own body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and/or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objects to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199">
                <a:solidFill>
                  <a:srgbClr val="000000"/>
                </a:solidFill>
                <a:latin typeface="Open Sans Bold"/>
              </a:rPr>
              <a:t>feel sexual pleasure</a:t>
            </a:r>
            <a:r>
              <a:rPr lang="en-US" sz="5199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5199">
                <a:solidFill>
                  <a:srgbClr val="FFFFFF"/>
                </a:solidFill>
                <a:latin typeface="Open Sans"/>
              </a:rPr>
              <a:t>[1] [2]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13604" y="4480560"/>
            <a:ext cx="9260792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000000"/>
                </a:solidFill>
                <a:latin typeface="Open Sans"/>
              </a:rPr>
              <a:t>"solo-sex"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567456" y="5719749"/>
            <a:ext cx="8767541" cy="3930178"/>
            <a:chOff x="76200" y="0"/>
            <a:chExt cx="1887019" cy="845884"/>
          </a:xfrm>
        </p:grpSpPr>
        <p:sp>
          <p:nvSpPr>
            <p:cNvPr id="6" name="Freeform 6"/>
            <p:cNvSpPr/>
            <p:nvPr/>
          </p:nvSpPr>
          <p:spPr>
            <a:xfrm>
              <a:off x="109979" y="0"/>
              <a:ext cx="1853240" cy="845884"/>
            </a:xfrm>
            <a:custGeom>
              <a:avLst/>
              <a:gdLst/>
              <a:ahLst/>
              <a:cxnLst/>
              <a:rect l="l" t="t" r="r" b="b"/>
              <a:pathLst>
                <a:path w="842109" h="845884">
                  <a:moveTo>
                    <a:pt x="421054" y="0"/>
                  </a:moveTo>
                  <a:cubicBezTo>
                    <a:pt x="653900" y="1041"/>
                    <a:pt x="842109" y="190093"/>
                    <a:pt x="842109" y="422942"/>
                  </a:cubicBezTo>
                  <a:cubicBezTo>
                    <a:pt x="842109" y="655790"/>
                    <a:pt x="653900" y="844842"/>
                    <a:pt x="421054" y="845884"/>
                  </a:cubicBezTo>
                  <a:cubicBezTo>
                    <a:pt x="188209" y="844842"/>
                    <a:pt x="0" y="655790"/>
                    <a:pt x="0" y="422942"/>
                  </a:cubicBezTo>
                  <a:cubicBezTo>
                    <a:pt x="0" y="190093"/>
                    <a:pt x="188209" y="1041"/>
                    <a:pt x="421054" y="0"/>
                  </a:cubicBezTo>
                  <a:close/>
                </a:path>
              </a:pathLst>
            </a:custGeom>
            <a:solidFill>
              <a:srgbClr val="FF886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486879" y="6310520"/>
            <a:ext cx="731424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Safest form of sex!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78139" y="7336866"/>
            <a:ext cx="6303119" cy="180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Bold"/>
              </a:rPr>
              <a:t> You know what feels best.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Bold"/>
              </a:rPr>
              <a:t>No risk of pregnancy. 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Bold"/>
              </a:rPr>
              <a:t> No risk of STBBIs. </a:t>
            </a:r>
            <a:r>
              <a:rPr lang="en-US" sz="3399" dirty="0">
                <a:solidFill>
                  <a:srgbClr val="FFFFFF"/>
                </a:solidFill>
                <a:latin typeface="Open Sans"/>
              </a:rPr>
              <a:t>[3]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4FAD5C-54AD-2D17-5768-0409918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08715" y="-6653309"/>
            <a:ext cx="12074830" cy="24593226"/>
            <a:chOff x="0" y="0"/>
            <a:chExt cx="16099774" cy="3279096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4127284"/>
              <a:ext cx="16099774" cy="24536400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A89BA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 flipV="1">
              <a:off x="-6794284" y="9896910"/>
              <a:ext cx="32790968" cy="12997147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602826" y="3111075"/>
            <a:ext cx="5686425" cy="435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44"/>
              </a:lnSpc>
            </a:pPr>
            <a:r>
              <a:rPr lang="en-US" sz="14063">
                <a:solidFill>
                  <a:srgbClr val="000000"/>
                </a:solidFill>
                <a:latin typeface="TAN Tangkiwood"/>
              </a:rPr>
              <a:t>Private</a:t>
            </a:r>
          </a:p>
          <a:p>
            <a:pPr algn="ctr">
              <a:lnSpc>
                <a:spcPts val="9844"/>
              </a:lnSpc>
            </a:pPr>
            <a:r>
              <a:rPr lang="en-US" sz="14063">
                <a:solidFill>
                  <a:srgbClr val="000000"/>
                </a:solidFill>
                <a:latin typeface="TAN Tangkiwood"/>
              </a:rPr>
              <a:t>vs</a:t>
            </a:r>
          </a:p>
          <a:p>
            <a:pPr marL="0" lvl="0" indent="0" algn="ctr">
              <a:lnSpc>
                <a:spcPts val="9844"/>
              </a:lnSpc>
              <a:spcBef>
                <a:spcPct val="0"/>
              </a:spcBef>
            </a:pPr>
            <a:r>
              <a:rPr lang="en-US" sz="14063">
                <a:solidFill>
                  <a:srgbClr val="000000"/>
                </a:solidFill>
                <a:latin typeface="TAN Tangkiwood"/>
              </a:rPr>
              <a:t>Secret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02082" y="2250594"/>
            <a:ext cx="8282186" cy="251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8"/>
              </a:lnSpc>
            </a:pPr>
            <a:r>
              <a:rPr lang="en-US" sz="5548">
                <a:solidFill>
                  <a:srgbClr val="744EAA"/>
                </a:solidFill>
                <a:latin typeface="Open Sans Bold"/>
              </a:rPr>
              <a:t>Masturbation is private</a:t>
            </a:r>
          </a:p>
          <a:p>
            <a:pPr>
              <a:lnSpc>
                <a:spcPts val="6214"/>
              </a:lnSpc>
            </a:pPr>
            <a:r>
              <a:rPr lang="en-US" sz="4439">
                <a:solidFill>
                  <a:srgbClr val="00010D"/>
                </a:solidFill>
                <a:latin typeface="Open Sans"/>
              </a:rPr>
              <a:t>= safe, comfortable, </a:t>
            </a:r>
          </a:p>
          <a:p>
            <a:pPr>
              <a:lnSpc>
                <a:spcPts val="6214"/>
              </a:lnSpc>
            </a:pPr>
            <a:r>
              <a:rPr lang="en-US" sz="4439">
                <a:solidFill>
                  <a:srgbClr val="00010D"/>
                </a:solidFill>
                <a:latin typeface="Open Sans"/>
              </a:rPr>
              <a:t>&amp; with privacy. </a:t>
            </a:r>
            <a:r>
              <a:rPr lang="en-US" sz="4439">
                <a:solidFill>
                  <a:srgbClr val="FFFFFF"/>
                </a:solidFill>
                <a:latin typeface="Open Sans"/>
              </a:rPr>
              <a:t>[4]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02082" y="5411367"/>
            <a:ext cx="8857218" cy="329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8"/>
              </a:lnSpc>
            </a:pPr>
            <a:r>
              <a:rPr lang="en-US" sz="5548">
                <a:solidFill>
                  <a:srgbClr val="DD2E44"/>
                </a:solidFill>
                <a:latin typeface="Open Sans Bold"/>
              </a:rPr>
              <a:t>Not secret</a:t>
            </a:r>
          </a:p>
          <a:p>
            <a:pPr>
              <a:lnSpc>
                <a:spcPts val="6214"/>
              </a:lnSpc>
            </a:pPr>
            <a:r>
              <a:rPr lang="en-US" sz="4439">
                <a:solidFill>
                  <a:srgbClr val="00010D"/>
                </a:solidFill>
                <a:latin typeface="Open Sans"/>
              </a:rPr>
              <a:t>= something you hide, </a:t>
            </a:r>
          </a:p>
          <a:p>
            <a:pPr>
              <a:lnSpc>
                <a:spcPts val="6214"/>
              </a:lnSpc>
            </a:pPr>
            <a:r>
              <a:rPr lang="en-US" sz="4439">
                <a:solidFill>
                  <a:srgbClr val="00010D"/>
                </a:solidFill>
                <a:latin typeface="Open Sans"/>
              </a:rPr>
              <a:t>or that makes you feel </a:t>
            </a:r>
          </a:p>
          <a:p>
            <a:pPr>
              <a:lnSpc>
                <a:spcPts val="6214"/>
              </a:lnSpc>
            </a:pPr>
            <a:r>
              <a:rPr lang="en-US" sz="4439">
                <a:solidFill>
                  <a:srgbClr val="00010D"/>
                </a:solidFill>
                <a:latin typeface="Open Sans"/>
              </a:rPr>
              <a:t>ashamed. </a:t>
            </a:r>
            <a:r>
              <a:rPr lang="en-US" sz="4439">
                <a:solidFill>
                  <a:srgbClr val="FFFFFF"/>
                </a:solidFill>
                <a:latin typeface="Open Sans"/>
              </a:rPr>
              <a:t>[4]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112021-5ADB-1DDD-AB8C-98F17864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8361" y="0"/>
            <a:ext cx="9810230" cy="10287000"/>
            <a:chOff x="0" y="0"/>
            <a:chExt cx="258376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3764" cy="2709333"/>
            </a:xfrm>
            <a:custGeom>
              <a:avLst/>
              <a:gdLst/>
              <a:ahLst/>
              <a:cxnLst/>
              <a:rect l="l" t="t" r="r" b="b"/>
              <a:pathLst>
                <a:path w="2583764" h="2709333">
                  <a:moveTo>
                    <a:pt x="0" y="0"/>
                  </a:moveTo>
                  <a:lnTo>
                    <a:pt x="2583764" y="0"/>
                  </a:lnTo>
                  <a:lnTo>
                    <a:pt x="25837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BD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8688" y="3001741"/>
            <a:ext cx="6976132" cy="1368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Open Sans Extra Bold"/>
              </a:rPr>
              <a:t>Who does it?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10492" y="3017598"/>
            <a:ext cx="8355410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Open Sans Extra Bold"/>
              </a:rPr>
              <a:t>Why?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2164" y="4571964"/>
            <a:ext cx="835541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All sorts of people.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61504" y="4571964"/>
            <a:ext cx="835541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For all sorts of reasons.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147345-AB6E-18F9-ABF0-DA005E8C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49639" y="876300"/>
            <a:ext cx="8355410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Open Sans Extra Bold"/>
              </a:rPr>
              <a:t>Who?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67213" y="2149474"/>
            <a:ext cx="111535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All sorts of people...including: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05620" y="5774654"/>
            <a:ext cx="510282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744EAA"/>
                </a:solidFill>
                <a:latin typeface="Open Sans Bold"/>
              </a:rPr>
              <a:t> asexual people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76163" y="3886164"/>
            <a:ext cx="927674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744EAA"/>
                </a:solidFill>
                <a:latin typeface="Open Sans Bold"/>
              </a:rPr>
              <a:t> people with disabilities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15995" y="7682194"/>
            <a:ext cx="517832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744EAA"/>
                </a:solidFill>
                <a:latin typeface="Open Sans Bold"/>
              </a:rPr>
              <a:t>straight people</a:t>
            </a:r>
            <a:r>
              <a:rPr lang="en-US" sz="5199">
                <a:solidFill>
                  <a:srgbClr val="744EAA"/>
                </a:solidFill>
                <a:latin typeface="Open Sans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87952" y="7663144"/>
            <a:ext cx="53649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B04E40"/>
                </a:solidFill>
                <a:latin typeface="Open Sans Bold"/>
              </a:rPr>
              <a:t> trans men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1309" y="5731479"/>
            <a:ext cx="1190979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B04E40"/>
                </a:solidFill>
                <a:latin typeface="Open Sans Bold"/>
              </a:rPr>
              <a:t> sexually active people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43951" y="3094318"/>
            <a:ext cx="7735784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people in relationships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43110" y="6694774"/>
            <a:ext cx="4953289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young people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1205" y="4834859"/>
            <a:ext cx="12093844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people who do not have partner sex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59472" y="6718899"/>
            <a:ext cx="830349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DD2E44"/>
                </a:solidFill>
                <a:latin typeface="Open Sans Bold"/>
              </a:rPr>
              <a:t> single people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08265" y="3942366"/>
            <a:ext cx="45372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DD2E44"/>
                </a:solidFill>
                <a:latin typeface="Open Sans Bold"/>
              </a:rPr>
              <a:t> trans women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00632" y="7658069"/>
            <a:ext cx="26849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DD2E44"/>
                </a:solidFill>
                <a:latin typeface="Open Sans Bold"/>
              </a:rPr>
              <a:t> cis men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94518" y="3150521"/>
            <a:ext cx="53649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B04E40"/>
                </a:solidFill>
                <a:latin typeface="Open Sans Bold"/>
              </a:rPr>
              <a:t> non-binary folk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41309" y="4830409"/>
            <a:ext cx="53649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B04E40"/>
                </a:solidFill>
                <a:latin typeface="Open Sans Bold"/>
              </a:rPr>
              <a:t> gay people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53438" y="8578814"/>
            <a:ext cx="154781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10D"/>
                </a:solidFill>
                <a:latin typeface="Open Sans Bold"/>
              </a:rPr>
              <a:t> etc</a:t>
            </a:r>
            <a:r>
              <a:rPr lang="en-US" sz="5199">
                <a:solidFill>
                  <a:srgbClr val="DD2E44"/>
                </a:solidFill>
                <a:latin typeface="Open Sans Bold"/>
              </a:rPr>
              <a:t>.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62575A2-0740-20ED-30E3-68DB0C3B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8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49639" y="527941"/>
            <a:ext cx="8355410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Open Sans Extra Bold"/>
              </a:rPr>
              <a:t>Why?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67213" y="1801115"/>
            <a:ext cx="111535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For all sorts of reasons...including: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C0D1-8D9C-D46E-86D5-D36AE8EF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1468</Words>
  <Application>Microsoft Office PowerPoint</Application>
  <PresentationFormat>Custom</PresentationFormat>
  <Paragraphs>252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AUg22Online Lesson</dc:title>
  <dc:creator>Taylor Gadoury</dc:creator>
  <cp:lastModifiedBy>Taylor Gadoury</cp:lastModifiedBy>
  <cp:revision>8</cp:revision>
  <dcterms:created xsi:type="dcterms:W3CDTF">2006-08-16T00:00:00Z</dcterms:created>
  <dcterms:modified xsi:type="dcterms:W3CDTF">2023-09-19T20:12:03Z</dcterms:modified>
  <dc:identifier>DAFHhZyTgcA</dc:identifier>
</cp:coreProperties>
</file>