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2" r:id="rId24"/>
    <p:sldId id="278" r:id="rId25"/>
    <p:sldId id="279" r:id="rId26"/>
    <p:sldId id="280" r:id="rId27"/>
    <p:sldId id="281" r:id="rId28"/>
    <p:sldId id="293" r:id="rId29"/>
    <p:sldId id="282" r:id="rId30"/>
    <p:sldId id="283" r:id="rId31"/>
    <p:sldId id="294" r:id="rId32"/>
    <p:sldId id="284" r:id="rId33"/>
    <p:sldId id="285" r:id="rId34"/>
    <p:sldId id="286" r:id="rId35"/>
    <p:sldId id="287" r:id="rId36"/>
    <p:sldId id="288" r:id="rId37"/>
    <p:sldId id="289" r:id="rId38"/>
    <p:sldId id="290" r:id="rId39"/>
    <p:sldId id="291" r:id="rId40"/>
  </p:sldIdLst>
  <p:sldSz cx="18288000" cy="10287000"/>
  <p:notesSz cx="6858000" cy="9144000"/>
  <p:embeddedFontLst>
    <p:embeddedFont>
      <p:font typeface="Arialle Bold" panose="020B0604020202020204" charset="0"/>
      <p:regular r:id="rId42"/>
    </p:embeddedFont>
    <p:embeddedFont>
      <p:font typeface="Calibri" panose="020F0502020204030204" pitchFamily="34" charset="0"/>
      <p:regular r:id="rId43"/>
      <p:bold r:id="rId44"/>
      <p:italic r:id="rId45"/>
      <p:boldItalic r:id="rId46"/>
    </p:embeddedFont>
    <p:embeddedFont>
      <p:font typeface="Carlito" panose="020B0604020202020204" charset="0"/>
      <p:regular r:id="rId47"/>
    </p:embeddedFont>
    <p:embeddedFont>
      <p:font typeface="HK Grotesk Medium" panose="020B0604020202020204" charset="0"/>
      <p:regular r:id="rId48"/>
    </p:embeddedFont>
    <p:embeddedFont>
      <p:font typeface="HK Grotesk Medium Italics" panose="020B0604020202020204" charset="0"/>
      <p:regular r:id="rId49"/>
    </p:embeddedFont>
    <p:embeddedFont>
      <p:font typeface="League Spartan" panose="020B0604020202020204" charset="0"/>
      <p:regular r:id="rId50"/>
    </p:embeddedFont>
    <p:embeddedFont>
      <p:font typeface="Open Sans" panose="020B0606030504020204" pitchFamily="34" charset="0"/>
      <p:regular r:id="rId51"/>
      <p:bold r:id="rId52"/>
      <p:italic r:id="rId53"/>
      <p:boldItalic r:id="rId54"/>
    </p:embeddedFont>
    <p:embeddedFont>
      <p:font typeface="Open Sans Bold" panose="020B0806030504020204" pitchFamily="34" charset="0"/>
      <p:regular r:id="rId55"/>
      <p:bold r:id="rId56"/>
    </p:embeddedFont>
    <p:embeddedFont>
      <p:font typeface="Open Sans Extra Bold" panose="020B0604020202020204" charset="0"/>
      <p:regular r:id="rId57"/>
    </p:embeddedFont>
    <p:embeddedFont>
      <p:font typeface="Open Sans Italics" panose="020B0604020202020204" charset="0"/>
      <p:regular r:id="rId58"/>
    </p:embeddedFont>
    <p:embeddedFont>
      <p:font typeface="Open Sans Light" panose="020B0306030504020204" pitchFamily="34" charset="0"/>
      <p:regular r:id="rId59"/>
      <p:italic r:id="rId60"/>
    </p:embeddedFont>
    <p:embeddedFont>
      <p:font typeface="Open Sans Light Bold" panose="020B0604020202020204" charset="0"/>
      <p:regular r:id="rId61"/>
    </p:embeddedFont>
    <p:embeddedFont>
      <p:font typeface="TAN Tangkiwood"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A8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2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88D2D-C40C-4153-9D22-20637605D532}" type="datetimeFigureOut">
              <a:rPr lang="en-CA" smtClean="0"/>
              <a:t>2023-09-19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A4BC5-DB72-4E74-95F7-5331270B1C7C}" type="slidenum">
              <a:rPr lang="en-CA" smtClean="0"/>
              <a:t>‹#›</a:t>
            </a:fld>
            <a:endParaRPr lang="en-CA"/>
          </a:p>
        </p:txBody>
      </p:sp>
    </p:spTree>
    <p:extLst>
      <p:ext uri="{BB962C8B-B14F-4D97-AF65-F5344CB8AC3E}">
        <p14:creationId xmlns:p14="http://schemas.microsoft.com/office/powerpoint/2010/main" val="67838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Open Sans" panose="020B0606030504020204" pitchFamily="34" charset="0"/>
                <a:ea typeface="Calibri" panose="020F0502020204030204" pitchFamily="34" charset="0"/>
                <a:cs typeface="Open Sans" panose="020B0606030504020204" pitchFamily="34" charset="0"/>
              </a:rPr>
              <a:t>Media Literacy &amp; Pornography</a:t>
            </a:r>
            <a:endParaRPr lang="en-CA"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8FA4BC5-DB72-4E74-95F7-5331270B1C7C}" type="slidenum">
              <a:rPr lang="en-CA" smtClean="0"/>
              <a:t>1</a:t>
            </a:fld>
            <a:endParaRPr lang="en-CA"/>
          </a:p>
        </p:txBody>
      </p:sp>
    </p:spTree>
    <p:extLst>
      <p:ext uri="{BB962C8B-B14F-4D97-AF65-F5344CB8AC3E}">
        <p14:creationId xmlns:p14="http://schemas.microsoft.com/office/powerpoint/2010/main" val="307317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Open Sans" panose="020B0606030504020204" pitchFamily="34" charset="0"/>
                <a:ea typeface="Calibri" panose="020F0502020204030204" pitchFamily="34" charset="0"/>
                <a:cs typeface="Open Sans" panose="020B0606030504020204" pitchFamily="34" charset="0"/>
              </a:rPr>
              <a:t>In this lesson we will define media literacy as well as pornography literacy, look at how pornography is defined in different ways, and discuss how porn portrays sexual relationships and the people involved in them. </a:t>
            </a:r>
            <a:endParaRPr lang="en-CA"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8FA4BC5-DB72-4E74-95F7-5331270B1C7C}" type="slidenum">
              <a:rPr lang="en-CA" smtClean="0"/>
              <a:t>2</a:t>
            </a:fld>
            <a:endParaRPr lang="en-CA"/>
          </a:p>
        </p:txBody>
      </p:sp>
    </p:spTree>
    <p:extLst>
      <p:ext uri="{BB962C8B-B14F-4D97-AF65-F5344CB8AC3E}">
        <p14:creationId xmlns:p14="http://schemas.microsoft.com/office/powerpoint/2010/main" val="1818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you see the purple pause symbol, pause the lesson, read the reflection question, think about the answer and write it down. In a classroom setting, discuss your answers as a group. </a:t>
            </a:r>
            <a:endParaRPr lang="en-CA" dirty="0"/>
          </a:p>
        </p:txBody>
      </p:sp>
      <p:sp>
        <p:nvSpPr>
          <p:cNvPr id="4" name="Slide Number Placeholder 3"/>
          <p:cNvSpPr>
            <a:spLocks noGrp="1"/>
          </p:cNvSpPr>
          <p:nvPr>
            <p:ph type="sldNum" sz="quarter" idx="5"/>
          </p:nvPr>
        </p:nvSpPr>
        <p:spPr/>
        <p:txBody>
          <a:bodyPr/>
          <a:lstStyle/>
          <a:p>
            <a:fld id="{38FA4BC5-DB72-4E74-95F7-5331270B1C7C}" type="slidenum">
              <a:rPr lang="en-CA" smtClean="0"/>
              <a:t>3</a:t>
            </a:fld>
            <a:endParaRPr lang="en-CA"/>
          </a:p>
        </p:txBody>
      </p:sp>
    </p:spTree>
    <p:extLst>
      <p:ext uri="{BB962C8B-B14F-4D97-AF65-F5344CB8AC3E}">
        <p14:creationId xmlns:p14="http://schemas.microsoft.com/office/powerpoint/2010/main" val="405185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39E0FB-AF26-4324-A23E-F7DDDB5185E2}" type="datetime1">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B9A83-982B-46DC-A50E-17E2FE6B9EEC}" type="datetime1">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A5E83-B1D4-4D43-91F9-36913ED5B89F}" type="datetime1">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82AAE-02A6-488B-8478-62694F3DA1ED}" type="datetime1">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A83E-321B-4AAB-810B-11FC1C7D77FB}" type="datetime1">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48972E-556F-4524-90F0-D4CC2F25AABE}" type="datetime1">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40955-4C89-425F-81E5-9DA303E08545}" type="datetime1">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6F9493-BF9D-4F2C-9182-0FEC13677385}" type="datetime1">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B1501-F1F3-49D8-8E1E-F19B429ED3B3}" type="datetime1">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6002000" y="9791700"/>
            <a:ext cx="2133600" cy="365125"/>
          </a:xfrm>
        </p:spPr>
        <p:txBody>
          <a:bodyPr/>
          <a:lstStyle>
            <a:lvl1pPr>
              <a:defRPr sz="2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F6D97D-A838-4085-83D6-422FE64F9920}" type="datetime1">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983411-B6AD-400C-9F23-8642D10F6187}" type="datetime1">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6357D-747B-4948-BEDD-933DF014B2C6}" type="datetime1">
              <a:rPr lang="en-US" smtClean="0"/>
              <a:t>9/19/2023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gif"/><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sv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9.gif"/><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9.svg"/><Relationship Id="rId7" Type="http://schemas.openxmlformats.org/officeDocument/2006/relationships/image" Target="../media/image7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99963" y="3867504"/>
            <a:ext cx="2519511" cy="2551991"/>
          </a:xfrm>
          <a:prstGeom prst="rect">
            <a:avLst/>
          </a:prstGeom>
        </p:spPr>
      </p:pic>
      <p:sp>
        <p:nvSpPr>
          <p:cNvPr id="3" name="AutoShape 3"/>
          <p:cNvSpPr/>
          <p:nvPr/>
        </p:nvSpPr>
        <p:spPr>
          <a:xfrm>
            <a:off x="12209463" y="0"/>
            <a:ext cx="6078537" cy="3453146"/>
          </a:xfrm>
          <a:prstGeom prst="rect">
            <a:avLst/>
          </a:prstGeom>
          <a:solidFill>
            <a:srgbClr val="FEB3EB"/>
          </a:solidFill>
        </p:spPr>
      </p:sp>
      <p:sp>
        <p:nvSpPr>
          <p:cNvPr id="4" name="AutoShape 4"/>
          <p:cNvSpPr/>
          <p:nvPr/>
        </p:nvSpPr>
        <p:spPr>
          <a:xfrm>
            <a:off x="3324275" y="6844046"/>
            <a:ext cx="8875662" cy="3442954"/>
          </a:xfrm>
          <a:prstGeom prst="rect">
            <a:avLst/>
          </a:prstGeom>
          <a:solidFill>
            <a:srgbClr val="FEB3EB"/>
          </a:solidFill>
        </p:spPr>
      </p:sp>
      <p:sp>
        <p:nvSpPr>
          <p:cNvPr id="5" name="AutoShape 5"/>
          <p:cNvSpPr/>
          <p:nvPr/>
        </p:nvSpPr>
        <p:spPr>
          <a:xfrm>
            <a:off x="0" y="6844046"/>
            <a:ext cx="12204700" cy="0"/>
          </a:xfrm>
          <a:prstGeom prst="line">
            <a:avLst/>
          </a:prstGeom>
          <a:ln w="9525" cap="rnd">
            <a:solidFill>
              <a:srgbClr val="000000"/>
            </a:solidFill>
            <a:prstDash val="solid"/>
            <a:headEnd type="none" w="sm" len="sm"/>
            <a:tailEnd type="none" w="sm" len="sm"/>
          </a:ln>
        </p:spPr>
      </p:sp>
      <p:sp>
        <p:nvSpPr>
          <p:cNvPr id="6" name="AutoShape 6"/>
          <p:cNvSpPr/>
          <p:nvPr/>
        </p:nvSpPr>
        <p:spPr>
          <a:xfrm>
            <a:off x="12204700" y="3453146"/>
            <a:ext cx="6248400" cy="0"/>
          </a:xfrm>
          <a:prstGeom prst="line">
            <a:avLst/>
          </a:prstGeom>
          <a:ln w="9525" cap="rnd">
            <a:solidFill>
              <a:srgbClr val="000000"/>
            </a:solidFill>
            <a:prstDash val="solid"/>
            <a:headEnd type="none" w="sm" len="sm"/>
            <a:tailEnd type="none" w="sm" len="sm"/>
          </a:ln>
        </p:spPr>
      </p:sp>
      <p:sp>
        <p:nvSpPr>
          <p:cNvPr id="7" name="AutoShape 7"/>
          <p:cNvSpPr/>
          <p:nvPr/>
        </p:nvSpPr>
        <p:spPr>
          <a:xfrm rot="5400000">
            <a:off x="4089400" y="5227637"/>
            <a:ext cx="16230600" cy="0"/>
          </a:xfrm>
          <a:prstGeom prst="line">
            <a:avLst/>
          </a:prstGeom>
          <a:ln w="9525" cap="rnd">
            <a:solidFill>
              <a:srgbClr val="000000"/>
            </a:solidFill>
            <a:prstDash val="solid"/>
            <a:headEnd type="none" w="sm" len="sm"/>
            <a:tailEnd type="none" w="sm" len="sm"/>
          </a:ln>
        </p:spPr>
      </p:sp>
      <p:sp>
        <p:nvSpPr>
          <p:cNvPr id="8" name="AutoShape 8"/>
          <p:cNvSpPr/>
          <p:nvPr/>
        </p:nvSpPr>
        <p:spPr>
          <a:xfrm rot="5400000">
            <a:off x="-1088014" y="11261098"/>
            <a:ext cx="8824579" cy="0"/>
          </a:xfrm>
          <a:prstGeom prst="line">
            <a:avLst/>
          </a:prstGeom>
          <a:ln w="9525" cap="rnd">
            <a:solidFill>
              <a:srgbClr val="000000"/>
            </a:solidFill>
            <a:prstDash val="solid"/>
            <a:headEnd type="none" w="sm" len="sm"/>
            <a:tailEnd type="none" w="sm" len="sm"/>
          </a:ln>
        </p:spPr>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00742">
            <a:off x="-727383" y="-1306744"/>
            <a:ext cx="4702629" cy="4114800"/>
          </a:xfrm>
          <a:prstGeom prst="rect">
            <a:avLst/>
          </a:prstGeom>
        </p:spPr>
      </p:pic>
      <p:sp>
        <p:nvSpPr>
          <p:cNvPr id="13" name="TextBox 13"/>
          <p:cNvSpPr txBox="1"/>
          <p:nvPr/>
        </p:nvSpPr>
        <p:spPr>
          <a:xfrm>
            <a:off x="1237133" y="2299970"/>
            <a:ext cx="9938844" cy="2563526"/>
          </a:xfrm>
          <a:prstGeom prst="rect">
            <a:avLst/>
          </a:prstGeom>
        </p:spPr>
        <p:txBody>
          <a:bodyPr lIns="0" tIns="0" rIns="0" bIns="0" rtlCol="0" anchor="t">
            <a:spAutoFit/>
          </a:bodyPr>
          <a:lstStyle/>
          <a:p>
            <a:pPr marL="0" lvl="0" indent="0">
              <a:lnSpc>
                <a:spcPts val="8127"/>
              </a:lnSpc>
            </a:pPr>
            <a:r>
              <a:rPr lang="en-US" sz="11611">
                <a:solidFill>
                  <a:srgbClr val="000000"/>
                </a:solidFill>
                <a:latin typeface="TAN Tangkiwood"/>
              </a:rPr>
              <a:t>Media Literacy &amp; Pornography</a:t>
            </a:r>
          </a:p>
        </p:txBody>
      </p:sp>
      <p:grpSp>
        <p:nvGrpSpPr>
          <p:cNvPr id="14" name="Group 14"/>
          <p:cNvGrpSpPr/>
          <p:nvPr/>
        </p:nvGrpSpPr>
        <p:grpSpPr>
          <a:xfrm rot="-482526">
            <a:off x="4722451" y="7150268"/>
            <a:ext cx="6286443" cy="283051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894FF"/>
            </a:solidFill>
          </p:spPr>
        </p:sp>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5330">
            <a:off x="9840746" y="9172840"/>
            <a:ext cx="668189" cy="597726"/>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9823">
            <a:off x="4839869" y="7588047"/>
            <a:ext cx="826654" cy="476453"/>
          </a:xfrm>
          <a:prstGeom prst="rect">
            <a:avLst/>
          </a:prstGeom>
        </p:spPr>
      </p:pic>
      <p:pic>
        <p:nvPicPr>
          <p:cNvPr id="18" name="Picture 18"/>
          <p:cNvPicPr>
            <a:picLocks noChangeAspect="1"/>
          </p:cNvPicPr>
          <p:nvPr/>
        </p:nvPicPr>
        <p:blipFill>
          <a:blip r:embed="rId11"/>
          <a:srcRect/>
          <a:stretch>
            <a:fillRect/>
          </a:stretch>
        </p:blipFill>
        <p:spPr>
          <a:xfrm>
            <a:off x="10388917" y="536755"/>
            <a:ext cx="997330" cy="983889"/>
          </a:xfrm>
          <a:prstGeom prst="rect">
            <a:avLst/>
          </a:prstGeom>
        </p:spPr>
      </p:pic>
      <p:pic>
        <p:nvPicPr>
          <p:cNvPr id="19" name="Picture 19"/>
          <p:cNvPicPr>
            <a:picLocks noChangeAspect="1"/>
          </p:cNvPicPr>
          <p:nvPr/>
        </p:nvPicPr>
        <p:blipFill>
          <a:blip r:embed="rId11"/>
          <a:srcRect/>
          <a:stretch>
            <a:fillRect/>
          </a:stretch>
        </p:blipFill>
        <p:spPr>
          <a:xfrm>
            <a:off x="419100" y="5522717"/>
            <a:ext cx="997330" cy="983889"/>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44000" y="7024653"/>
            <a:ext cx="1006600" cy="801620"/>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78057" y="354300"/>
            <a:ext cx="3541349" cy="2744545"/>
          </a:xfrm>
          <a:prstGeom prst="rect">
            <a:avLst/>
          </a:prstGeom>
        </p:spPr>
      </p:pic>
      <p:pic>
        <p:nvPicPr>
          <p:cNvPr id="22" name="Picture 22"/>
          <p:cNvPicPr>
            <a:picLocks noChangeAspect="1"/>
          </p:cNvPicPr>
          <p:nvPr/>
        </p:nvPicPr>
        <p:blipFill>
          <a:blip r:embed="rId16"/>
          <a:srcRect/>
          <a:stretch>
            <a:fillRect/>
          </a:stretch>
        </p:blipFill>
        <p:spPr>
          <a:xfrm rot="-1366961">
            <a:off x="13372678" y="4897484"/>
            <a:ext cx="3752106" cy="3873141"/>
          </a:xfrm>
          <a:prstGeom prst="rect">
            <a:avLst/>
          </a:prstGeom>
        </p:spPr>
      </p:pic>
      <p:sp>
        <p:nvSpPr>
          <p:cNvPr id="23" name="TextBox 23"/>
          <p:cNvSpPr txBox="1"/>
          <p:nvPr/>
        </p:nvSpPr>
        <p:spPr>
          <a:xfrm rot="-482526">
            <a:off x="5413164" y="8181232"/>
            <a:ext cx="4912971" cy="825176"/>
          </a:xfrm>
          <a:prstGeom prst="rect">
            <a:avLst/>
          </a:prstGeom>
        </p:spPr>
        <p:txBody>
          <a:bodyPr lIns="0" tIns="0" rIns="0" bIns="0" rtlCol="0" anchor="t">
            <a:spAutoFit/>
          </a:bodyPr>
          <a:lstStyle/>
          <a:p>
            <a:pPr marL="0" lvl="0" indent="0" algn="ctr">
              <a:lnSpc>
                <a:spcPts val="4646"/>
              </a:lnSpc>
            </a:pPr>
            <a:r>
              <a:rPr lang="en-US" sz="5807">
                <a:solidFill>
                  <a:srgbClr val="000000"/>
                </a:solidFill>
                <a:latin typeface="TAN Tangkiwood"/>
              </a:rPr>
              <a:t>Online lesson</a:t>
            </a:r>
          </a:p>
        </p:txBody>
      </p:sp>
      <p:sp>
        <p:nvSpPr>
          <p:cNvPr id="24" name="Slide Number Placeholder 23">
            <a:extLst>
              <a:ext uri="{FF2B5EF4-FFF2-40B4-BE49-F238E27FC236}">
                <a16:creationId xmlns:a16="http://schemas.microsoft.com/office/drawing/2014/main" id="{EBBA29E4-9D7A-A189-1FB5-7C46679D12DC}"/>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27" name="Rectangle 26">
            <a:extLst>
              <a:ext uri="{FF2B5EF4-FFF2-40B4-BE49-F238E27FC236}">
                <a16:creationId xmlns:a16="http://schemas.microsoft.com/office/drawing/2014/main" id="{BE477211-272E-AE1E-5009-CAF7B1B9D093}"/>
              </a:ext>
            </a:extLst>
          </p:cNvPr>
          <p:cNvSpPr/>
          <p:nvPr/>
        </p:nvSpPr>
        <p:spPr>
          <a:xfrm>
            <a:off x="0" y="6864539"/>
            <a:ext cx="3327094" cy="3422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descr="Logo, company name&#10;&#10;Description automatically generated">
            <a:extLst>
              <a:ext uri="{FF2B5EF4-FFF2-40B4-BE49-F238E27FC236}">
                <a16:creationId xmlns:a16="http://schemas.microsoft.com/office/drawing/2014/main" id="{BEB7FD3D-356E-BECD-42C1-4ABE535DE2C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3650" b="27684"/>
          <a:stretch/>
        </p:blipFill>
        <p:spPr>
          <a:xfrm>
            <a:off x="123636" y="8052429"/>
            <a:ext cx="3077003" cy="11564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AutoShape 2"/>
          <p:cNvSpPr/>
          <p:nvPr/>
        </p:nvSpPr>
        <p:spPr>
          <a:xfrm rot="5400000">
            <a:off x="1033462" y="5227637"/>
            <a:ext cx="16230600" cy="0"/>
          </a:xfrm>
          <a:prstGeom prst="line">
            <a:avLst/>
          </a:prstGeom>
          <a:ln w="9525" cap="rnd">
            <a:solidFill>
              <a:srgbClr val="000000"/>
            </a:solidFill>
            <a:prstDash val="solid"/>
            <a:headEnd type="none" w="sm" len="sm"/>
            <a:tailEnd type="none" w="sm" len="sm"/>
          </a:ln>
        </p:spPr>
      </p:sp>
      <p:sp>
        <p:nvSpPr>
          <p:cNvPr id="3" name="AutoShape 3"/>
          <p:cNvSpPr/>
          <p:nvPr/>
        </p:nvSpPr>
        <p:spPr>
          <a:xfrm>
            <a:off x="-876300" y="-355600"/>
            <a:ext cx="10020300" cy="11116179"/>
          </a:xfrm>
          <a:prstGeom prst="rect">
            <a:avLst/>
          </a:prstGeom>
          <a:solidFill>
            <a:srgbClr val="7894FF"/>
          </a:solidFill>
        </p:spPr>
      </p:sp>
      <p:sp>
        <p:nvSpPr>
          <p:cNvPr id="4" name="AutoShape 4"/>
          <p:cNvSpPr/>
          <p:nvPr/>
        </p:nvSpPr>
        <p:spPr>
          <a:xfrm>
            <a:off x="9153525" y="3564307"/>
            <a:ext cx="18734106" cy="0"/>
          </a:xfrm>
          <a:prstGeom prst="line">
            <a:avLst/>
          </a:prstGeom>
          <a:ln w="9525" cap="rnd">
            <a:solidFill>
              <a:srgbClr val="000000"/>
            </a:solidFill>
            <a:prstDash val="solid"/>
            <a:headEnd type="none" w="sm" len="sm"/>
            <a:tailEnd type="none" w="sm" len="sm"/>
          </a:ln>
        </p:spPr>
      </p:sp>
      <p:sp>
        <p:nvSpPr>
          <p:cNvPr id="5" name="AutoShape 5"/>
          <p:cNvSpPr/>
          <p:nvPr/>
        </p:nvSpPr>
        <p:spPr>
          <a:xfrm>
            <a:off x="9153525" y="6898816"/>
            <a:ext cx="18734106" cy="0"/>
          </a:xfrm>
          <a:prstGeom prst="line">
            <a:avLst/>
          </a:prstGeom>
          <a:ln w="9525" cap="rnd">
            <a:solidFill>
              <a:srgbClr val="000000"/>
            </a:solidFill>
            <a:prstDash val="solid"/>
            <a:headEnd type="none" w="sm" len="sm"/>
            <a:tailEnd type="none" w="sm" len="sm"/>
          </a:ln>
        </p:spPr>
      </p:sp>
      <p:sp>
        <p:nvSpPr>
          <p:cNvPr id="6" name="TextBox 6"/>
          <p:cNvSpPr txBox="1"/>
          <p:nvPr/>
        </p:nvSpPr>
        <p:spPr>
          <a:xfrm>
            <a:off x="790692" y="3300982"/>
            <a:ext cx="7629811" cy="3812540"/>
          </a:xfrm>
          <a:prstGeom prst="rect">
            <a:avLst/>
          </a:prstGeom>
        </p:spPr>
        <p:txBody>
          <a:bodyPr lIns="0" tIns="0" rIns="0" bIns="0" rtlCol="0" anchor="t">
            <a:spAutoFit/>
          </a:bodyPr>
          <a:lstStyle/>
          <a:p>
            <a:pPr algn="ctr">
              <a:lnSpc>
                <a:spcPts val="10029"/>
              </a:lnSpc>
            </a:pPr>
            <a:r>
              <a:rPr lang="en-US" sz="8499">
                <a:solidFill>
                  <a:srgbClr val="000000"/>
                </a:solidFill>
                <a:latin typeface="Open Sans Bold"/>
              </a:rPr>
              <a:t>Why is </a:t>
            </a:r>
          </a:p>
          <a:p>
            <a:pPr marL="0" lvl="0" indent="0" algn="ctr">
              <a:lnSpc>
                <a:spcPts val="10029"/>
              </a:lnSpc>
            </a:pPr>
            <a:r>
              <a:rPr lang="en-US" sz="8499">
                <a:solidFill>
                  <a:srgbClr val="000000"/>
                </a:solidFill>
                <a:latin typeface="Open Sans Bold"/>
              </a:rPr>
              <a:t>porn literacy important?</a:t>
            </a:r>
          </a:p>
        </p:txBody>
      </p:sp>
      <p:sp>
        <p:nvSpPr>
          <p:cNvPr id="7" name="TextBox 7"/>
          <p:cNvSpPr txBox="1"/>
          <p:nvPr/>
        </p:nvSpPr>
        <p:spPr>
          <a:xfrm>
            <a:off x="10124310" y="725391"/>
            <a:ext cx="7554197" cy="2638892"/>
          </a:xfrm>
          <a:prstGeom prst="rect">
            <a:avLst/>
          </a:prstGeom>
        </p:spPr>
        <p:txBody>
          <a:bodyPr lIns="0" tIns="0" rIns="0" bIns="0" rtlCol="0" anchor="t">
            <a:spAutoFit/>
          </a:bodyPr>
          <a:lstStyle/>
          <a:p>
            <a:pPr>
              <a:lnSpc>
                <a:spcPts val="7903"/>
              </a:lnSpc>
            </a:pPr>
            <a:r>
              <a:rPr lang="en-US" sz="7748">
                <a:solidFill>
                  <a:srgbClr val="000000"/>
                </a:solidFill>
                <a:latin typeface="Open Sans Light Bold"/>
              </a:rPr>
              <a:t>People watch porn.  </a:t>
            </a:r>
          </a:p>
          <a:p>
            <a:pPr>
              <a:lnSpc>
                <a:spcPts val="4887"/>
              </a:lnSpc>
            </a:pPr>
            <a:endParaRPr lang="en-US" sz="7748">
              <a:solidFill>
                <a:srgbClr val="000000"/>
              </a:solidFill>
              <a:latin typeface="Open Sans Light Bold"/>
            </a:endParaRPr>
          </a:p>
        </p:txBody>
      </p:sp>
      <p:sp>
        <p:nvSpPr>
          <p:cNvPr id="8" name="TextBox 8"/>
          <p:cNvSpPr txBox="1"/>
          <p:nvPr/>
        </p:nvSpPr>
        <p:spPr>
          <a:xfrm>
            <a:off x="10124310" y="4468671"/>
            <a:ext cx="7554197" cy="1991995"/>
          </a:xfrm>
          <a:prstGeom prst="rect">
            <a:avLst/>
          </a:prstGeom>
        </p:spPr>
        <p:txBody>
          <a:bodyPr lIns="0" tIns="0" rIns="0" bIns="0" rtlCol="0" anchor="t">
            <a:spAutoFit/>
          </a:bodyPr>
          <a:lstStyle/>
          <a:p>
            <a:pPr>
              <a:lnSpc>
                <a:spcPts val="5599"/>
              </a:lnSpc>
            </a:pPr>
            <a:r>
              <a:rPr lang="en-US" sz="3999">
                <a:solidFill>
                  <a:srgbClr val="000000"/>
                </a:solidFill>
                <a:latin typeface="Open Sans Light Bold"/>
              </a:rPr>
              <a:t>The Internet makes pornography very accessible.</a:t>
            </a:r>
            <a:r>
              <a:rPr lang="en-US" sz="3999">
                <a:solidFill>
                  <a:srgbClr val="000000"/>
                </a:solidFill>
                <a:latin typeface="Open Sans Light"/>
              </a:rPr>
              <a:t> </a:t>
            </a:r>
          </a:p>
          <a:p>
            <a:pPr>
              <a:lnSpc>
                <a:spcPts val="4759"/>
              </a:lnSpc>
            </a:pPr>
            <a:endParaRPr lang="en-US" sz="3999">
              <a:solidFill>
                <a:srgbClr val="000000"/>
              </a:solidFill>
              <a:latin typeface="Open Sans Light"/>
            </a:endParaRPr>
          </a:p>
        </p:txBody>
      </p:sp>
      <p:sp>
        <p:nvSpPr>
          <p:cNvPr id="9" name="TextBox 9"/>
          <p:cNvSpPr txBox="1"/>
          <p:nvPr/>
        </p:nvSpPr>
        <p:spPr>
          <a:xfrm>
            <a:off x="10124310" y="7538314"/>
            <a:ext cx="6733889" cy="1991995"/>
          </a:xfrm>
          <a:prstGeom prst="rect">
            <a:avLst/>
          </a:prstGeom>
        </p:spPr>
        <p:txBody>
          <a:bodyPr lIns="0" tIns="0" rIns="0" bIns="0" rtlCol="0" anchor="t">
            <a:spAutoFit/>
          </a:bodyPr>
          <a:lstStyle/>
          <a:p>
            <a:pPr>
              <a:lnSpc>
                <a:spcPts val="5599"/>
              </a:lnSpc>
            </a:pPr>
            <a:r>
              <a:rPr lang="en-US" sz="3999">
                <a:solidFill>
                  <a:srgbClr val="000000"/>
                </a:solidFill>
                <a:latin typeface="Open Sans Light Bold"/>
              </a:rPr>
              <a:t>Pornography literacy is a valuable skill. </a:t>
            </a:r>
          </a:p>
          <a:p>
            <a:pPr>
              <a:lnSpc>
                <a:spcPts val="4759"/>
              </a:lnSpc>
            </a:pPr>
            <a:endParaRPr lang="en-US" sz="3999">
              <a:solidFill>
                <a:srgbClr val="000000"/>
              </a:solidFill>
              <a:latin typeface="Open Sans Light Bold"/>
            </a:endParaRPr>
          </a:p>
        </p:txBody>
      </p:sp>
      <p:sp>
        <p:nvSpPr>
          <p:cNvPr id="10" name="Slide Number Placeholder 9">
            <a:extLst>
              <a:ext uri="{FF2B5EF4-FFF2-40B4-BE49-F238E27FC236}">
                <a16:creationId xmlns:a16="http://schemas.microsoft.com/office/drawing/2014/main" id="{BF431815-951B-D804-95E1-1D52CE7D1135}"/>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173335" y="885825"/>
            <a:ext cx="15941331" cy="1299383"/>
          </a:xfrm>
          <a:prstGeom prst="rect">
            <a:avLst/>
          </a:prstGeom>
        </p:spPr>
        <p:txBody>
          <a:bodyPr lIns="0" tIns="0" rIns="0" bIns="0" rtlCol="0" anchor="t">
            <a:spAutoFit/>
          </a:bodyPr>
          <a:lstStyle/>
          <a:p>
            <a:pPr algn="ctr">
              <a:lnSpc>
                <a:spcPts val="10624"/>
              </a:lnSpc>
            </a:pPr>
            <a:r>
              <a:rPr lang="en-US" sz="7588">
                <a:solidFill>
                  <a:srgbClr val="000000"/>
                </a:solidFill>
                <a:latin typeface="Open Sans Extra Bold"/>
              </a:rPr>
              <a:t>Some information about porn...</a:t>
            </a:r>
          </a:p>
        </p:txBody>
      </p:sp>
      <p:sp>
        <p:nvSpPr>
          <p:cNvPr id="3" name="TextBox 3"/>
          <p:cNvSpPr txBox="1"/>
          <p:nvPr/>
        </p:nvSpPr>
        <p:spPr>
          <a:xfrm>
            <a:off x="1847402" y="3296284"/>
            <a:ext cx="10771111" cy="3561081"/>
          </a:xfrm>
          <a:prstGeom prst="rect">
            <a:avLst/>
          </a:prstGeom>
        </p:spPr>
        <p:txBody>
          <a:bodyPr lIns="0" tIns="0" rIns="0" bIns="0" rtlCol="0" anchor="t">
            <a:spAutoFit/>
          </a:bodyPr>
          <a:lstStyle/>
          <a:p>
            <a:pPr marL="1877056" lvl="1" indent="-1143000">
              <a:lnSpc>
                <a:spcPts val="9519"/>
              </a:lnSpc>
              <a:buFont typeface="+mj-lt"/>
              <a:buAutoNum type="arabicPeriod"/>
            </a:pPr>
            <a:r>
              <a:rPr lang="en-US" sz="6799" dirty="0">
                <a:solidFill>
                  <a:srgbClr val="000000"/>
                </a:solidFill>
                <a:latin typeface="Open Sans"/>
              </a:rPr>
              <a:t>What is pornography</a:t>
            </a:r>
          </a:p>
          <a:p>
            <a:pPr marL="1877056" lvl="1" indent="-1143000">
              <a:lnSpc>
                <a:spcPts val="9519"/>
              </a:lnSpc>
              <a:buFont typeface="+mj-lt"/>
              <a:buAutoNum type="arabicPeriod"/>
            </a:pPr>
            <a:r>
              <a:rPr lang="en-US" sz="6799" dirty="0">
                <a:solidFill>
                  <a:srgbClr val="000000"/>
                </a:solidFill>
                <a:latin typeface="Open Sans"/>
              </a:rPr>
              <a:t>Who watches it?</a:t>
            </a:r>
          </a:p>
          <a:p>
            <a:pPr marL="1877056" lvl="1" indent="-1143000">
              <a:lnSpc>
                <a:spcPts val="9519"/>
              </a:lnSpc>
              <a:buFont typeface="+mj-lt"/>
              <a:buAutoNum type="arabicPeriod"/>
            </a:pPr>
            <a:r>
              <a:rPr lang="en-US" sz="6799" dirty="0">
                <a:solidFill>
                  <a:srgbClr val="000000"/>
                </a:solidFill>
                <a:latin typeface="Open Sans"/>
              </a:rPr>
              <a:t>Is it addictive?</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50284" y="5407667"/>
            <a:ext cx="5509016" cy="4269487"/>
          </a:xfrm>
          <a:prstGeom prst="rect">
            <a:avLst/>
          </a:prstGeom>
        </p:spPr>
      </p:pic>
      <p:sp>
        <p:nvSpPr>
          <p:cNvPr id="5" name="Slide Number Placeholder 4">
            <a:extLst>
              <a:ext uri="{FF2B5EF4-FFF2-40B4-BE49-F238E27FC236}">
                <a16:creationId xmlns:a16="http://schemas.microsoft.com/office/drawing/2014/main" id="{1BAD0D81-6E82-BAB7-DBAB-34667539954A}"/>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6358">
            <a:off x="503201" y="553598"/>
            <a:ext cx="2226279" cy="1620290"/>
          </a:xfrm>
          <a:prstGeom prst="rect">
            <a:avLst/>
          </a:prstGeom>
        </p:spPr>
      </p:pic>
      <p:pic>
        <p:nvPicPr>
          <p:cNvPr id="3" name="Picture 3"/>
          <p:cNvPicPr>
            <a:picLocks noChangeAspect="1"/>
          </p:cNvPicPr>
          <p:nvPr/>
        </p:nvPicPr>
        <p:blipFill>
          <a:blip r:embed="rId4"/>
          <a:srcRect/>
          <a:stretch>
            <a:fillRect/>
          </a:stretch>
        </p:blipFill>
        <p:spPr>
          <a:xfrm rot="1192874">
            <a:off x="12764352" y="6071305"/>
            <a:ext cx="4645969" cy="3530937"/>
          </a:xfrm>
          <a:prstGeom prst="rect">
            <a:avLst/>
          </a:prstGeom>
        </p:spPr>
      </p:pic>
      <p:sp>
        <p:nvSpPr>
          <p:cNvPr id="4" name="TextBox 4"/>
          <p:cNvSpPr txBox="1"/>
          <p:nvPr/>
        </p:nvSpPr>
        <p:spPr>
          <a:xfrm>
            <a:off x="2404429" y="1681260"/>
            <a:ext cx="13479143"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What is pornography?</a:t>
            </a:r>
          </a:p>
        </p:txBody>
      </p:sp>
      <p:sp>
        <p:nvSpPr>
          <p:cNvPr id="5" name="TextBox 5"/>
          <p:cNvSpPr txBox="1"/>
          <p:nvPr/>
        </p:nvSpPr>
        <p:spPr>
          <a:xfrm>
            <a:off x="2642436" y="3556855"/>
            <a:ext cx="12274405" cy="2734945"/>
          </a:xfrm>
          <a:prstGeom prst="rect">
            <a:avLst/>
          </a:prstGeom>
        </p:spPr>
        <p:txBody>
          <a:bodyPr lIns="0" tIns="0" rIns="0" bIns="0" rtlCol="0" anchor="t">
            <a:spAutoFit/>
          </a:bodyPr>
          <a:lstStyle/>
          <a:p>
            <a:pPr>
              <a:lnSpc>
                <a:spcPts val="7279"/>
              </a:lnSpc>
            </a:pPr>
            <a:r>
              <a:rPr lang="en-US" sz="5199" dirty="0">
                <a:solidFill>
                  <a:srgbClr val="000000"/>
                </a:solidFill>
                <a:latin typeface="Open Sans"/>
              </a:rPr>
              <a:t>Sexually </a:t>
            </a:r>
            <a:r>
              <a:rPr lang="en-US" sz="5199" dirty="0">
                <a:solidFill>
                  <a:srgbClr val="94221E"/>
                </a:solidFill>
                <a:latin typeface="Open Sans Bold"/>
              </a:rPr>
              <a:t>graphic and/or explicit</a:t>
            </a:r>
            <a:r>
              <a:rPr lang="en-US" sz="5199" dirty="0">
                <a:solidFill>
                  <a:srgbClr val="94221E"/>
                </a:solidFill>
                <a:latin typeface="Open Sans"/>
              </a:rPr>
              <a:t> </a:t>
            </a:r>
            <a:r>
              <a:rPr lang="en-US" sz="5199" dirty="0">
                <a:solidFill>
                  <a:srgbClr val="000000"/>
                </a:solidFill>
                <a:latin typeface="Open Sans"/>
              </a:rPr>
              <a:t>content that is</a:t>
            </a:r>
            <a:r>
              <a:rPr lang="en-US" sz="5199" dirty="0">
                <a:solidFill>
                  <a:srgbClr val="94221E"/>
                </a:solidFill>
                <a:latin typeface="Open Sans"/>
              </a:rPr>
              <a:t> </a:t>
            </a:r>
            <a:r>
              <a:rPr lang="en-US" sz="5199" dirty="0">
                <a:solidFill>
                  <a:srgbClr val="94221E"/>
                </a:solidFill>
                <a:latin typeface="Open Sans Bold"/>
              </a:rPr>
              <a:t>made to sexually</a:t>
            </a:r>
            <a:r>
              <a:rPr lang="en-US" sz="5199" dirty="0">
                <a:solidFill>
                  <a:srgbClr val="000000"/>
                </a:solidFill>
                <a:latin typeface="Open Sans Bold"/>
              </a:rPr>
              <a:t> </a:t>
            </a:r>
            <a:r>
              <a:rPr lang="en-US" sz="5199" dirty="0">
                <a:solidFill>
                  <a:srgbClr val="94221E"/>
                </a:solidFill>
                <a:latin typeface="Open Sans Bold"/>
              </a:rPr>
              <a:t>arouse</a:t>
            </a:r>
            <a:r>
              <a:rPr lang="en-US" sz="5199" dirty="0">
                <a:solidFill>
                  <a:srgbClr val="000000"/>
                </a:solidFill>
                <a:latin typeface="Open Sans"/>
              </a:rPr>
              <a:t> its viewer. </a:t>
            </a:r>
            <a:r>
              <a:rPr lang="en-US" sz="5199" dirty="0">
                <a:solidFill>
                  <a:srgbClr val="602053"/>
                </a:solidFill>
                <a:latin typeface="Open Sans Bold"/>
              </a:rPr>
              <a:t>[3][4]</a:t>
            </a:r>
          </a:p>
        </p:txBody>
      </p:sp>
      <p:sp>
        <p:nvSpPr>
          <p:cNvPr id="6" name="TextBox 6"/>
          <p:cNvSpPr txBox="1"/>
          <p:nvPr/>
        </p:nvSpPr>
        <p:spPr>
          <a:xfrm>
            <a:off x="2642436" y="6663275"/>
            <a:ext cx="9687869" cy="1780540"/>
          </a:xfrm>
          <a:prstGeom prst="rect">
            <a:avLst/>
          </a:prstGeom>
        </p:spPr>
        <p:txBody>
          <a:bodyPr lIns="0" tIns="0" rIns="0" bIns="0" rtlCol="0" anchor="t">
            <a:spAutoFit/>
          </a:bodyPr>
          <a:lstStyle/>
          <a:p>
            <a:pPr>
              <a:lnSpc>
                <a:spcPts val="4759"/>
              </a:lnSpc>
            </a:pPr>
            <a:r>
              <a:rPr lang="en-US" sz="3399">
                <a:solidFill>
                  <a:srgbClr val="000000"/>
                </a:solidFill>
                <a:latin typeface="Open Sans Light Bold"/>
              </a:rPr>
              <a:t>Examples: </a:t>
            </a:r>
          </a:p>
          <a:p>
            <a:pPr>
              <a:lnSpc>
                <a:spcPts val="4759"/>
              </a:lnSpc>
            </a:pPr>
            <a:r>
              <a:rPr lang="en-US" sz="3399">
                <a:solidFill>
                  <a:srgbClr val="000000"/>
                </a:solidFill>
                <a:latin typeface="Open Sans Light Bold"/>
              </a:rPr>
              <a:t>erotic novels, erotic audio porn, porn magazines, porn films and videos, etc. </a:t>
            </a:r>
          </a:p>
        </p:txBody>
      </p:sp>
      <p:sp>
        <p:nvSpPr>
          <p:cNvPr id="7" name="Slide Number Placeholder 6">
            <a:extLst>
              <a:ext uri="{FF2B5EF4-FFF2-40B4-BE49-F238E27FC236}">
                <a16:creationId xmlns:a16="http://schemas.microsoft.com/office/drawing/2014/main" id="{BB8CC04C-D1A4-33B7-0949-4C48F8B08054}"/>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75399" y="5017543"/>
            <a:ext cx="6137202" cy="4395290"/>
          </a:xfrm>
          <a:prstGeom prst="rect">
            <a:avLst/>
          </a:prstGeom>
        </p:spPr>
      </p:pic>
      <p:sp>
        <p:nvSpPr>
          <p:cNvPr id="3" name="TextBox 3"/>
          <p:cNvSpPr txBox="1"/>
          <p:nvPr/>
        </p:nvSpPr>
        <p:spPr>
          <a:xfrm>
            <a:off x="2404429" y="1681260"/>
            <a:ext cx="13479143"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What is pornography?</a:t>
            </a:r>
          </a:p>
        </p:txBody>
      </p:sp>
      <p:sp>
        <p:nvSpPr>
          <p:cNvPr id="4" name="TextBox 4"/>
          <p:cNvSpPr txBox="1"/>
          <p:nvPr/>
        </p:nvSpPr>
        <p:spPr>
          <a:xfrm>
            <a:off x="2642436" y="3556855"/>
            <a:ext cx="12274405" cy="887095"/>
          </a:xfrm>
          <a:prstGeom prst="rect">
            <a:avLst/>
          </a:prstGeom>
        </p:spPr>
        <p:txBody>
          <a:bodyPr lIns="0" tIns="0" rIns="0" bIns="0" rtlCol="0" anchor="t">
            <a:spAutoFit/>
          </a:bodyPr>
          <a:lstStyle/>
          <a:p>
            <a:pPr>
              <a:lnSpc>
                <a:spcPts val="7279"/>
              </a:lnSpc>
            </a:pPr>
            <a:r>
              <a:rPr lang="en-US" sz="5199">
                <a:solidFill>
                  <a:srgbClr val="000000"/>
                </a:solidFill>
                <a:latin typeface="Open Sans"/>
              </a:rPr>
              <a:t>Not everyone agrees. </a:t>
            </a:r>
          </a:p>
        </p:txBody>
      </p:sp>
      <p:sp>
        <p:nvSpPr>
          <p:cNvPr id="5" name="TextBox 5"/>
          <p:cNvSpPr txBox="1"/>
          <p:nvPr/>
        </p:nvSpPr>
        <p:spPr>
          <a:xfrm>
            <a:off x="12917451" y="5343526"/>
            <a:ext cx="4151349" cy="3981796"/>
          </a:xfrm>
          <a:prstGeom prst="rect">
            <a:avLst/>
          </a:prstGeom>
        </p:spPr>
        <p:txBody>
          <a:bodyPr wrap="square" lIns="0" tIns="0" rIns="0" bIns="0" rtlCol="0" anchor="t">
            <a:spAutoFit/>
          </a:bodyPr>
          <a:lstStyle/>
          <a:p>
            <a:pPr>
              <a:lnSpc>
                <a:spcPts val="10199"/>
              </a:lnSpc>
            </a:pPr>
            <a:r>
              <a:rPr lang="en-US" sz="9999" dirty="0">
                <a:solidFill>
                  <a:srgbClr val="602053"/>
                </a:solidFill>
                <a:latin typeface="League Spartan"/>
              </a:rPr>
              <a:t>Art</a:t>
            </a:r>
          </a:p>
          <a:p>
            <a:pPr>
              <a:lnSpc>
                <a:spcPts val="10199"/>
              </a:lnSpc>
            </a:pPr>
            <a:r>
              <a:rPr lang="en-US" sz="9999" dirty="0">
                <a:solidFill>
                  <a:srgbClr val="FFFFFF"/>
                </a:solidFill>
                <a:latin typeface="League Spartan"/>
              </a:rPr>
              <a:t>or</a:t>
            </a:r>
          </a:p>
          <a:p>
            <a:pPr>
              <a:lnSpc>
                <a:spcPts val="10199"/>
              </a:lnSpc>
            </a:pPr>
            <a:r>
              <a:rPr lang="en-US" sz="9999" dirty="0">
                <a:solidFill>
                  <a:srgbClr val="6A1937"/>
                </a:solidFill>
                <a:latin typeface="League Spartan"/>
              </a:rPr>
              <a:t>Porn?</a:t>
            </a:r>
          </a:p>
        </p:txBody>
      </p:sp>
      <p:sp>
        <p:nvSpPr>
          <p:cNvPr id="6" name="TextBox 6"/>
          <p:cNvSpPr txBox="1"/>
          <p:nvPr/>
        </p:nvSpPr>
        <p:spPr>
          <a:xfrm>
            <a:off x="499045" y="6187123"/>
            <a:ext cx="4871504" cy="1979929"/>
          </a:xfrm>
          <a:prstGeom prst="rect">
            <a:avLst/>
          </a:prstGeom>
        </p:spPr>
        <p:txBody>
          <a:bodyPr lIns="0" tIns="0" rIns="0" bIns="0" rtlCol="0" anchor="t">
            <a:spAutoFit/>
          </a:bodyPr>
          <a:lstStyle/>
          <a:p>
            <a:pPr algn="r">
              <a:lnSpc>
                <a:spcPts val="5320"/>
              </a:lnSpc>
            </a:pPr>
            <a:r>
              <a:rPr lang="en-US" sz="3800">
                <a:solidFill>
                  <a:srgbClr val="000000"/>
                </a:solidFill>
                <a:latin typeface="HK Grotesk Medium Italics"/>
              </a:rPr>
              <a:t>The Toilet of Venus</a:t>
            </a:r>
            <a:r>
              <a:rPr lang="en-US" sz="3800">
                <a:solidFill>
                  <a:srgbClr val="000000"/>
                </a:solidFill>
                <a:latin typeface="HK Grotesk Medium"/>
              </a:rPr>
              <a:t> ("The Rokeby Venus") </a:t>
            </a:r>
          </a:p>
          <a:p>
            <a:pPr algn="r">
              <a:lnSpc>
                <a:spcPts val="5320"/>
              </a:lnSpc>
            </a:pPr>
            <a:r>
              <a:rPr lang="en-US" sz="3800">
                <a:solidFill>
                  <a:srgbClr val="000000"/>
                </a:solidFill>
                <a:latin typeface="HK Grotesk Medium"/>
              </a:rPr>
              <a:t>by Diego Velázquez</a:t>
            </a:r>
          </a:p>
        </p:txBody>
      </p:sp>
      <p:sp>
        <p:nvSpPr>
          <p:cNvPr id="8" name="TextBox 8"/>
          <p:cNvSpPr txBox="1"/>
          <p:nvPr/>
        </p:nvSpPr>
        <p:spPr>
          <a:xfrm>
            <a:off x="6075399" y="9384258"/>
            <a:ext cx="6137202" cy="523875"/>
          </a:xfrm>
          <a:prstGeom prst="rect">
            <a:avLst/>
          </a:prstGeom>
        </p:spPr>
        <p:txBody>
          <a:bodyPr lIns="0" tIns="0" rIns="0" bIns="0" rtlCol="0" anchor="t">
            <a:spAutoFit/>
          </a:bodyPr>
          <a:lstStyle/>
          <a:p>
            <a:pPr>
              <a:lnSpc>
                <a:spcPts val="2100"/>
              </a:lnSpc>
            </a:pPr>
            <a:r>
              <a:rPr lang="en-US" sz="1500">
                <a:solidFill>
                  <a:srgbClr val="000000"/>
                </a:solidFill>
                <a:latin typeface="Open Sans Light Bold"/>
              </a:rPr>
              <a:t>Source:  </a:t>
            </a:r>
            <a:r>
              <a:rPr lang="en-US" sz="1500">
                <a:solidFill>
                  <a:srgbClr val="000000"/>
                </a:solidFill>
                <a:latin typeface="Open Sans Light"/>
              </a:rPr>
              <a:t>https://www.nationalgallery.org.uk/paintings/diego-velazquez-the-toilet-of-venus-the-rokeby-venus</a:t>
            </a:r>
          </a:p>
        </p:txBody>
      </p:sp>
      <p:sp>
        <p:nvSpPr>
          <p:cNvPr id="7" name="Slide Number Placeholder 6">
            <a:extLst>
              <a:ext uri="{FF2B5EF4-FFF2-40B4-BE49-F238E27FC236}">
                <a16:creationId xmlns:a16="http://schemas.microsoft.com/office/drawing/2014/main" id="{12664575-3AD4-5B1F-AE3B-FC5483C198AA}"/>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11" name="Picture 10">
            <a:extLst>
              <a:ext uri="{FF2B5EF4-FFF2-40B4-BE49-F238E27FC236}">
                <a16:creationId xmlns:a16="http://schemas.microsoft.com/office/drawing/2014/main" id="{070D9424-5ADA-5701-FAA3-6C711882B9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3495" y="342900"/>
            <a:ext cx="1950169" cy="195016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7894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811495" y="1188001"/>
            <a:ext cx="5544245" cy="1511934"/>
          </a:xfrm>
          <a:prstGeom prst="rect">
            <a:avLst/>
          </a:prstGeom>
        </p:spPr>
        <p:txBody>
          <a:bodyPr lIns="0" tIns="0" rIns="0" bIns="0" rtlCol="0" anchor="t">
            <a:spAutoFit/>
          </a:bodyPr>
          <a:lstStyle/>
          <a:p>
            <a:pPr algn="ctr">
              <a:lnSpc>
                <a:spcPts val="5719"/>
              </a:lnSpc>
            </a:pPr>
            <a:r>
              <a:rPr lang="en-US" sz="6499">
                <a:solidFill>
                  <a:srgbClr val="000000"/>
                </a:solidFill>
                <a:latin typeface="Open Sans Bold"/>
              </a:rPr>
              <a:t>Mainstream Pornography</a:t>
            </a:r>
          </a:p>
        </p:txBody>
      </p:sp>
      <p:sp>
        <p:nvSpPr>
          <p:cNvPr id="6" name="TextBox 6"/>
          <p:cNvSpPr txBox="1"/>
          <p:nvPr/>
        </p:nvSpPr>
        <p:spPr>
          <a:xfrm>
            <a:off x="10929938" y="1228725"/>
            <a:ext cx="5544245" cy="1511934"/>
          </a:xfrm>
          <a:prstGeom prst="rect">
            <a:avLst/>
          </a:prstGeom>
        </p:spPr>
        <p:txBody>
          <a:bodyPr lIns="0" tIns="0" rIns="0" bIns="0" rtlCol="0" anchor="t">
            <a:spAutoFit/>
          </a:bodyPr>
          <a:lstStyle/>
          <a:p>
            <a:pPr algn="ctr">
              <a:lnSpc>
                <a:spcPts val="5719"/>
              </a:lnSpc>
            </a:pPr>
            <a:r>
              <a:rPr lang="en-US" sz="6499">
                <a:solidFill>
                  <a:srgbClr val="000000"/>
                </a:solidFill>
                <a:latin typeface="Open Sans Bold"/>
              </a:rPr>
              <a:t>Porn that is illegal.</a:t>
            </a:r>
          </a:p>
        </p:txBody>
      </p:sp>
      <p:sp>
        <p:nvSpPr>
          <p:cNvPr id="7" name="TextBox 7"/>
          <p:cNvSpPr txBox="1"/>
          <p:nvPr/>
        </p:nvSpPr>
        <p:spPr>
          <a:xfrm>
            <a:off x="1099896" y="3773488"/>
            <a:ext cx="6967442" cy="4406900"/>
          </a:xfrm>
          <a:prstGeom prst="rect">
            <a:avLst/>
          </a:prstGeom>
        </p:spPr>
        <p:txBody>
          <a:bodyPr lIns="0" tIns="0" rIns="0" bIns="0" rtlCol="0" anchor="t">
            <a:spAutoFit/>
          </a:bodyPr>
          <a:lstStyle/>
          <a:p>
            <a:pPr marL="1079501" lvl="1" indent="-539750">
              <a:lnSpc>
                <a:spcPts val="7000"/>
              </a:lnSpc>
              <a:buFont typeface="Arial"/>
              <a:buChar char="•"/>
            </a:pPr>
            <a:r>
              <a:rPr lang="en-US" sz="5000" dirty="0">
                <a:solidFill>
                  <a:srgbClr val="000000"/>
                </a:solidFill>
                <a:latin typeface="Open Sans"/>
              </a:rPr>
              <a:t>Video format.</a:t>
            </a:r>
          </a:p>
          <a:p>
            <a:pPr marL="1079501" lvl="1" indent="-539750">
              <a:lnSpc>
                <a:spcPts val="7000"/>
              </a:lnSpc>
              <a:buFont typeface="Arial"/>
              <a:buChar char="•"/>
            </a:pPr>
            <a:r>
              <a:rPr lang="en-US" sz="5000" dirty="0">
                <a:solidFill>
                  <a:srgbClr val="000000"/>
                </a:solidFill>
                <a:latin typeface="Open Sans"/>
              </a:rPr>
              <a:t>Anonymous. </a:t>
            </a:r>
          </a:p>
          <a:p>
            <a:pPr marL="1079501" lvl="1" indent="-539750">
              <a:lnSpc>
                <a:spcPts val="7000"/>
              </a:lnSpc>
              <a:buFont typeface="Arial"/>
              <a:buChar char="•"/>
            </a:pPr>
            <a:r>
              <a:rPr lang="en-US" sz="5000" dirty="0">
                <a:solidFill>
                  <a:srgbClr val="000000"/>
                </a:solidFill>
                <a:latin typeface="Open Sans"/>
              </a:rPr>
              <a:t>Hard to regulate.</a:t>
            </a:r>
          </a:p>
          <a:p>
            <a:pPr marL="1079501" lvl="1" indent="-539750">
              <a:lnSpc>
                <a:spcPts val="7000"/>
              </a:lnSpc>
              <a:buFont typeface="Arial"/>
              <a:buChar char="•"/>
            </a:pPr>
            <a:r>
              <a:rPr lang="en-US" sz="5000" dirty="0">
                <a:solidFill>
                  <a:srgbClr val="000000"/>
                </a:solidFill>
                <a:latin typeface="Open Sans"/>
              </a:rPr>
              <a:t>On large streaming websites.</a:t>
            </a:r>
          </a:p>
        </p:txBody>
      </p:sp>
      <p:sp>
        <p:nvSpPr>
          <p:cNvPr id="8" name="TextBox 8"/>
          <p:cNvSpPr txBox="1"/>
          <p:nvPr/>
        </p:nvSpPr>
        <p:spPr>
          <a:xfrm>
            <a:off x="10218339" y="3773488"/>
            <a:ext cx="6967442" cy="263525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Open Sans"/>
              </a:rPr>
              <a:t>Child pornography.  </a:t>
            </a:r>
          </a:p>
          <a:p>
            <a:pPr marL="1079501" lvl="1" indent="-539750">
              <a:lnSpc>
                <a:spcPts val="7000"/>
              </a:lnSpc>
              <a:buFont typeface="Arial"/>
              <a:buChar char="•"/>
            </a:pPr>
            <a:r>
              <a:rPr lang="en-US" sz="5000">
                <a:solidFill>
                  <a:srgbClr val="000000"/>
                </a:solidFill>
                <a:latin typeface="Open Sans"/>
              </a:rPr>
              <a:t>Non-consensual porn. </a:t>
            </a:r>
            <a:r>
              <a:rPr lang="en-US" sz="5000">
                <a:solidFill>
                  <a:srgbClr val="602053"/>
                </a:solidFill>
                <a:latin typeface="Open Sans Bold"/>
              </a:rPr>
              <a:t>[5][6]</a:t>
            </a:r>
          </a:p>
        </p:txBody>
      </p:sp>
      <p:sp>
        <p:nvSpPr>
          <p:cNvPr id="10" name="Slide Number Placeholder 9">
            <a:extLst>
              <a:ext uri="{FF2B5EF4-FFF2-40B4-BE49-F238E27FC236}">
                <a16:creationId xmlns:a16="http://schemas.microsoft.com/office/drawing/2014/main" id="{1DC218D3-EDA1-316C-8A04-C9CBA75031A6}"/>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274" y="6172200"/>
            <a:ext cx="1705772"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0584" y="3233414"/>
            <a:ext cx="784661" cy="28206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36707" y="2850516"/>
            <a:ext cx="1264366" cy="4114800"/>
          </a:xfrm>
          <a:prstGeom prst="rect">
            <a:avLst/>
          </a:prstGeom>
        </p:spPr>
      </p:pic>
      <p:sp>
        <p:nvSpPr>
          <p:cNvPr id="5" name="TextBox 5"/>
          <p:cNvSpPr txBox="1"/>
          <p:nvPr/>
        </p:nvSpPr>
        <p:spPr>
          <a:xfrm>
            <a:off x="0" y="1217928"/>
            <a:ext cx="18288000" cy="1368424"/>
          </a:xfrm>
          <a:prstGeom prst="rect">
            <a:avLst/>
          </a:prstGeom>
        </p:spPr>
        <p:txBody>
          <a:bodyPr lIns="0" tIns="0" rIns="0" bIns="0" rtlCol="0" anchor="t">
            <a:spAutoFit/>
          </a:bodyPr>
          <a:lstStyle/>
          <a:p>
            <a:pPr algn="ctr">
              <a:lnSpc>
                <a:spcPts val="11200"/>
              </a:lnSpc>
            </a:pPr>
            <a:r>
              <a:rPr lang="en-US" sz="8000">
                <a:solidFill>
                  <a:srgbClr val="000000"/>
                </a:solidFill>
                <a:latin typeface="Open Sans Extra Bold"/>
              </a:rPr>
              <a:t>Who watches pornography?</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03673" y="528952"/>
            <a:ext cx="1511254" cy="4114800"/>
          </a:xfrm>
          <a:prstGeom prst="rect">
            <a:avLst/>
          </a:prstGeom>
        </p:spPr>
      </p:pic>
      <p:sp>
        <p:nvSpPr>
          <p:cNvPr id="7" name="TextBox 7"/>
          <p:cNvSpPr txBox="1"/>
          <p:nvPr/>
        </p:nvSpPr>
        <p:spPr>
          <a:xfrm>
            <a:off x="3229372" y="3564891"/>
            <a:ext cx="5544245" cy="2489199"/>
          </a:xfrm>
          <a:prstGeom prst="rect">
            <a:avLst/>
          </a:prstGeom>
        </p:spPr>
        <p:txBody>
          <a:bodyPr lIns="0" tIns="0" rIns="0" bIns="0" rtlCol="0" anchor="t">
            <a:spAutoFit/>
          </a:bodyPr>
          <a:lstStyle/>
          <a:p>
            <a:pPr algn="r">
              <a:lnSpc>
                <a:spcPts val="6499"/>
              </a:lnSpc>
            </a:pPr>
            <a:r>
              <a:rPr lang="en-US" sz="6499" dirty="0">
                <a:solidFill>
                  <a:srgbClr val="000000"/>
                </a:solidFill>
                <a:latin typeface="Open Sans Bold"/>
              </a:rPr>
              <a:t>Who is it made for? </a:t>
            </a:r>
            <a:r>
              <a:rPr lang="en-US" sz="6499" dirty="0">
                <a:solidFill>
                  <a:srgbClr val="000000"/>
                </a:solidFill>
                <a:latin typeface="Open Sans"/>
              </a:rPr>
              <a:t>18+</a:t>
            </a:r>
          </a:p>
        </p:txBody>
      </p:sp>
      <p:sp>
        <p:nvSpPr>
          <p:cNvPr id="8" name="TextBox 8"/>
          <p:cNvSpPr txBox="1"/>
          <p:nvPr/>
        </p:nvSpPr>
        <p:spPr>
          <a:xfrm>
            <a:off x="2034045" y="6769101"/>
            <a:ext cx="6739571" cy="2489199"/>
          </a:xfrm>
          <a:prstGeom prst="rect">
            <a:avLst/>
          </a:prstGeom>
        </p:spPr>
        <p:txBody>
          <a:bodyPr lIns="0" tIns="0" rIns="0" bIns="0" rtlCol="0" anchor="t">
            <a:spAutoFit/>
          </a:bodyPr>
          <a:lstStyle/>
          <a:p>
            <a:pPr algn="r">
              <a:lnSpc>
                <a:spcPts val="6499"/>
              </a:lnSpc>
            </a:pPr>
            <a:r>
              <a:rPr lang="en-US" sz="6499">
                <a:solidFill>
                  <a:srgbClr val="000000"/>
                </a:solidFill>
                <a:latin typeface="Open Sans Bold"/>
              </a:rPr>
              <a:t>Who watches it? </a:t>
            </a:r>
            <a:r>
              <a:rPr lang="en-US" sz="6499">
                <a:solidFill>
                  <a:srgbClr val="000000"/>
                </a:solidFill>
                <a:latin typeface="Open Sans"/>
              </a:rPr>
              <a:t>People of all ages. </a:t>
            </a:r>
          </a:p>
        </p:txBody>
      </p:sp>
      <p:sp>
        <p:nvSpPr>
          <p:cNvPr id="9" name="TextBox 9"/>
          <p:cNvSpPr txBox="1"/>
          <p:nvPr/>
        </p:nvSpPr>
        <p:spPr>
          <a:xfrm>
            <a:off x="9390922" y="4350069"/>
            <a:ext cx="6254146" cy="4628515"/>
          </a:xfrm>
          <a:prstGeom prst="rect">
            <a:avLst/>
          </a:prstGeom>
        </p:spPr>
        <p:txBody>
          <a:bodyPr lIns="0" tIns="0" rIns="0" bIns="0" rtlCol="0" anchor="t">
            <a:spAutoFit/>
          </a:bodyPr>
          <a:lstStyle/>
          <a:p>
            <a:pPr>
              <a:lnSpc>
                <a:spcPts val="7279"/>
              </a:lnSpc>
            </a:pPr>
            <a:r>
              <a:rPr lang="en-US" sz="6499">
                <a:solidFill>
                  <a:srgbClr val="000000"/>
                </a:solidFill>
                <a:latin typeface="Open Sans Bold"/>
              </a:rPr>
              <a:t>Why?</a:t>
            </a:r>
          </a:p>
          <a:p>
            <a:pPr>
              <a:lnSpc>
                <a:spcPts val="7279"/>
              </a:lnSpc>
            </a:pPr>
            <a:r>
              <a:rPr lang="en-US" sz="6499">
                <a:solidFill>
                  <a:srgbClr val="000000"/>
                </a:solidFill>
                <a:latin typeface="Open Sans"/>
              </a:rPr>
              <a:t>Curiosity.</a:t>
            </a:r>
          </a:p>
          <a:p>
            <a:pPr>
              <a:lnSpc>
                <a:spcPts val="7279"/>
              </a:lnSpc>
            </a:pPr>
            <a:r>
              <a:rPr lang="en-US" sz="6499">
                <a:solidFill>
                  <a:srgbClr val="000000"/>
                </a:solidFill>
                <a:latin typeface="Open Sans"/>
              </a:rPr>
              <a:t>To get aroused. </a:t>
            </a:r>
          </a:p>
          <a:p>
            <a:pPr>
              <a:lnSpc>
                <a:spcPts val="7279"/>
              </a:lnSpc>
            </a:pPr>
            <a:r>
              <a:rPr lang="en-US" sz="6499">
                <a:solidFill>
                  <a:srgbClr val="000000"/>
                </a:solidFill>
                <a:latin typeface="Open Sans"/>
              </a:rPr>
              <a:t>To explore their sexuality. </a:t>
            </a:r>
          </a:p>
        </p:txBody>
      </p:sp>
      <p:sp>
        <p:nvSpPr>
          <p:cNvPr id="10" name="Slide Number Placeholder 9">
            <a:extLst>
              <a:ext uri="{FF2B5EF4-FFF2-40B4-BE49-F238E27FC236}">
                <a16:creationId xmlns:a16="http://schemas.microsoft.com/office/drawing/2014/main" id="{257020B9-8F97-5C62-6D81-FDCF04CF29C6}"/>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274" y="6172200"/>
            <a:ext cx="1705772"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0584" y="3233414"/>
            <a:ext cx="784661" cy="28206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9814" y="3233414"/>
            <a:ext cx="1264366" cy="4114800"/>
          </a:xfrm>
          <a:prstGeom prst="rect">
            <a:avLst/>
          </a:prstGeom>
        </p:spPr>
      </p:pic>
      <p:sp>
        <p:nvSpPr>
          <p:cNvPr id="5" name="TextBox 5"/>
          <p:cNvSpPr txBox="1"/>
          <p:nvPr/>
        </p:nvSpPr>
        <p:spPr>
          <a:xfrm>
            <a:off x="0" y="1217928"/>
            <a:ext cx="18288000" cy="1368424"/>
          </a:xfrm>
          <a:prstGeom prst="rect">
            <a:avLst/>
          </a:prstGeom>
        </p:spPr>
        <p:txBody>
          <a:bodyPr lIns="0" tIns="0" rIns="0" bIns="0" rtlCol="0" anchor="t">
            <a:spAutoFit/>
          </a:bodyPr>
          <a:lstStyle/>
          <a:p>
            <a:pPr algn="ctr">
              <a:lnSpc>
                <a:spcPts val="11200"/>
              </a:lnSpc>
            </a:pPr>
            <a:r>
              <a:rPr lang="en-US" sz="8000">
                <a:solidFill>
                  <a:srgbClr val="000000"/>
                </a:solidFill>
                <a:latin typeface="Open Sans Extra Bold"/>
              </a:rPr>
              <a:t>Who watches pornography?</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03673" y="528952"/>
            <a:ext cx="1511254" cy="4114800"/>
          </a:xfrm>
          <a:prstGeom prst="rect">
            <a:avLst/>
          </a:prstGeom>
        </p:spPr>
      </p:pic>
      <p:sp>
        <p:nvSpPr>
          <p:cNvPr id="7" name="TextBox 7"/>
          <p:cNvSpPr txBox="1"/>
          <p:nvPr/>
        </p:nvSpPr>
        <p:spPr>
          <a:xfrm>
            <a:off x="3952479" y="3947789"/>
            <a:ext cx="5544245" cy="2489199"/>
          </a:xfrm>
          <a:prstGeom prst="rect">
            <a:avLst/>
          </a:prstGeom>
        </p:spPr>
        <p:txBody>
          <a:bodyPr lIns="0" tIns="0" rIns="0" bIns="0" rtlCol="0" anchor="t">
            <a:spAutoFit/>
          </a:bodyPr>
          <a:lstStyle/>
          <a:p>
            <a:pPr algn="r">
              <a:lnSpc>
                <a:spcPts val="6499"/>
              </a:lnSpc>
            </a:pPr>
            <a:r>
              <a:rPr lang="en-US" sz="6499">
                <a:solidFill>
                  <a:srgbClr val="000000"/>
                </a:solidFill>
                <a:latin typeface="Open Sans Bold"/>
              </a:rPr>
              <a:t>Who is it made for? </a:t>
            </a:r>
            <a:r>
              <a:rPr lang="en-US" sz="6499">
                <a:solidFill>
                  <a:srgbClr val="000000"/>
                </a:solidFill>
                <a:latin typeface="Open Sans"/>
              </a:rPr>
              <a:t>18+</a:t>
            </a:r>
          </a:p>
        </p:txBody>
      </p:sp>
      <p:sp>
        <p:nvSpPr>
          <p:cNvPr id="8" name="TextBox 8"/>
          <p:cNvSpPr txBox="1"/>
          <p:nvPr/>
        </p:nvSpPr>
        <p:spPr>
          <a:xfrm>
            <a:off x="2034045" y="6769101"/>
            <a:ext cx="6739571" cy="2489199"/>
          </a:xfrm>
          <a:prstGeom prst="rect">
            <a:avLst/>
          </a:prstGeom>
        </p:spPr>
        <p:txBody>
          <a:bodyPr lIns="0" tIns="0" rIns="0" bIns="0" rtlCol="0" anchor="t">
            <a:spAutoFit/>
          </a:bodyPr>
          <a:lstStyle/>
          <a:p>
            <a:pPr algn="r">
              <a:lnSpc>
                <a:spcPts val="6499"/>
              </a:lnSpc>
            </a:pPr>
            <a:r>
              <a:rPr lang="en-US" sz="6499">
                <a:solidFill>
                  <a:srgbClr val="000000"/>
                </a:solidFill>
                <a:latin typeface="Open Sans Bold"/>
              </a:rPr>
              <a:t>Who watches it? </a:t>
            </a:r>
            <a:r>
              <a:rPr lang="en-US" sz="6499">
                <a:solidFill>
                  <a:srgbClr val="000000"/>
                </a:solidFill>
                <a:latin typeface="Open Sans"/>
              </a:rPr>
              <a:t>People of all ages. </a:t>
            </a:r>
          </a:p>
        </p:txBody>
      </p:sp>
      <p:sp>
        <p:nvSpPr>
          <p:cNvPr id="9" name="TextBox 9"/>
          <p:cNvSpPr txBox="1"/>
          <p:nvPr/>
        </p:nvSpPr>
        <p:spPr>
          <a:xfrm>
            <a:off x="9390922" y="4350069"/>
            <a:ext cx="6254146" cy="4628515"/>
          </a:xfrm>
          <a:prstGeom prst="rect">
            <a:avLst/>
          </a:prstGeom>
        </p:spPr>
        <p:txBody>
          <a:bodyPr lIns="0" tIns="0" rIns="0" bIns="0" rtlCol="0" anchor="t">
            <a:spAutoFit/>
          </a:bodyPr>
          <a:lstStyle/>
          <a:p>
            <a:pPr>
              <a:lnSpc>
                <a:spcPts val="7279"/>
              </a:lnSpc>
            </a:pPr>
            <a:r>
              <a:rPr lang="en-US" sz="6499">
                <a:solidFill>
                  <a:srgbClr val="000000"/>
                </a:solidFill>
                <a:latin typeface="Open Sans Bold"/>
              </a:rPr>
              <a:t>Why?</a:t>
            </a:r>
          </a:p>
          <a:p>
            <a:pPr>
              <a:lnSpc>
                <a:spcPts val="7279"/>
              </a:lnSpc>
            </a:pPr>
            <a:r>
              <a:rPr lang="en-US" sz="6499">
                <a:solidFill>
                  <a:srgbClr val="000000"/>
                </a:solidFill>
                <a:latin typeface="Open Sans"/>
              </a:rPr>
              <a:t>Curiosity.</a:t>
            </a:r>
          </a:p>
          <a:p>
            <a:pPr>
              <a:lnSpc>
                <a:spcPts val="7279"/>
              </a:lnSpc>
            </a:pPr>
            <a:r>
              <a:rPr lang="en-US" sz="6499">
                <a:solidFill>
                  <a:srgbClr val="000000"/>
                </a:solidFill>
                <a:latin typeface="Open Sans"/>
              </a:rPr>
              <a:t>To get aroused. </a:t>
            </a:r>
          </a:p>
          <a:p>
            <a:pPr>
              <a:lnSpc>
                <a:spcPts val="7279"/>
              </a:lnSpc>
            </a:pPr>
            <a:r>
              <a:rPr lang="en-US" sz="6499">
                <a:solidFill>
                  <a:srgbClr val="000000"/>
                </a:solidFill>
                <a:latin typeface="Open Sans"/>
              </a:rPr>
              <a:t>To explore their sexuality. </a:t>
            </a:r>
          </a:p>
        </p:txBody>
      </p:sp>
      <p:grpSp>
        <p:nvGrpSpPr>
          <p:cNvPr id="10" name="Group 10"/>
          <p:cNvGrpSpPr/>
          <p:nvPr/>
        </p:nvGrpSpPr>
        <p:grpSpPr>
          <a:xfrm>
            <a:off x="2757152" y="3233414"/>
            <a:ext cx="12561200" cy="5096509"/>
            <a:chOff x="0" y="0"/>
            <a:chExt cx="3308300" cy="1342290"/>
          </a:xfrm>
        </p:grpSpPr>
        <p:sp>
          <p:nvSpPr>
            <p:cNvPr id="11" name="Freeform 11"/>
            <p:cNvSpPr/>
            <p:nvPr/>
          </p:nvSpPr>
          <p:spPr>
            <a:xfrm>
              <a:off x="0" y="0"/>
              <a:ext cx="3308300" cy="1342290"/>
            </a:xfrm>
            <a:custGeom>
              <a:avLst/>
              <a:gdLst/>
              <a:ahLst/>
              <a:cxnLst/>
              <a:rect l="l" t="t" r="r" b="b"/>
              <a:pathLst>
                <a:path w="3308300" h="1342290">
                  <a:moveTo>
                    <a:pt x="0" y="0"/>
                  </a:moveTo>
                  <a:lnTo>
                    <a:pt x="3308300" y="0"/>
                  </a:lnTo>
                  <a:lnTo>
                    <a:pt x="3308300" y="1342290"/>
                  </a:lnTo>
                  <a:lnTo>
                    <a:pt x="0" y="1342290"/>
                  </a:lnTo>
                  <a:close/>
                </a:path>
              </a:pathLst>
            </a:custGeom>
            <a:solidFill>
              <a:srgbClr val="3A50A5"/>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09522" y="3868413"/>
            <a:ext cx="12315171" cy="3479801"/>
          </a:xfrm>
          <a:prstGeom prst="rect">
            <a:avLst/>
          </a:prstGeom>
        </p:spPr>
        <p:txBody>
          <a:bodyPr lIns="0" tIns="0" rIns="0" bIns="0" rtlCol="0" anchor="t">
            <a:spAutoFit/>
          </a:bodyPr>
          <a:lstStyle/>
          <a:p>
            <a:pPr>
              <a:lnSpc>
                <a:spcPts val="13999"/>
              </a:lnSpc>
            </a:pPr>
            <a:r>
              <a:rPr lang="en-US" sz="9999">
                <a:solidFill>
                  <a:srgbClr val="FFFFFF"/>
                </a:solidFill>
                <a:latin typeface="Open Sans Bold"/>
              </a:rPr>
              <a:t>Ultimately, it is a personal choice. </a:t>
            </a:r>
          </a:p>
        </p:txBody>
      </p:sp>
      <p:sp>
        <p:nvSpPr>
          <p:cNvPr id="14" name="Slide Number Placeholder 13">
            <a:extLst>
              <a:ext uri="{FF2B5EF4-FFF2-40B4-BE49-F238E27FC236}">
                <a16:creationId xmlns:a16="http://schemas.microsoft.com/office/drawing/2014/main" id="{D006711A-E6B9-CB6B-6BDA-8DDC4C424434}"/>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grpSp>
        <p:nvGrpSpPr>
          <p:cNvPr id="2" name="Group 2"/>
          <p:cNvGrpSpPr/>
          <p:nvPr/>
        </p:nvGrpSpPr>
        <p:grpSpPr>
          <a:xfrm>
            <a:off x="-5152626" y="-6227435"/>
            <a:ext cx="12074830" cy="24593226"/>
            <a:chOff x="0" y="0"/>
            <a:chExt cx="16099774" cy="32790968"/>
          </a:xfrm>
        </p:grpSpPr>
        <p:grpSp>
          <p:nvGrpSpPr>
            <p:cNvPr id="3" name="Group 3"/>
            <p:cNvGrpSpPr/>
            <p:nvPr/>
          </p:nvGrpSpPr>
          <p:grpSpPr>
            <a:xfrm>
              <a:off x="0" y="4127284"/>
              <a:ext cx="16099774" cy="24536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B3EB"/>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794284" y="9896910"/>
              <a:ext cx="32790968" cy="12997147"/>
            </a:xfrm>
            <a:prstGeom prst="rect">
              <a:avLst/>
            </a:prstGeom>
          </p:spPr>
        </p:pic>
      </p:grpSp>
      <p:sp>
        <p:nvSpPr>
          <p:cNvPr id="6" name="TextBox 6"/>
          <p:cNvSpPr txBox="1"/>
          <p:nvPr/>
        </p:nvSpPr>
        <p:spPr>
          <a:xfrm>
            <a:off x="1157745" y="2485820"/>
            <a:ext cx="6331854" cy="5172486"/>
          </a:xfrm>
          <a:prstGeom prst="rect">
            <a:avLst/>
          </a:prstGeom>
        </p:spPr>
        <p:txBody>
          <a:bodyPr lIns="0" tIns="0" rIns="0" bIns="0" rtlCol="0" anchor="t">
            <a:spAutoFit/>
          </a:bodyPr>
          <a:lstStyle/>
          <a:p>
            <a:pPr>
              <a:lnSpc>
                <a:spcPts val="10321"/>
              </a:lnSpc>
            </a:pPr>
            <a:r>
              <a:rPr lang="en-US" sz="7372">
                <a:solidFill>
                  <a:srgbClr val="000000"/>
                </a:solidFill>
                <a:latin typeface="Open Sans Extra Bold"/>
              </a:rPr>
              <a:t>Can you </a:t>
            </a:r>
          </a:p>
          <a:p>
            <a:pPr>
              <a:lnSpc>
                <a:spcPts val="10321"/>
              </a:lnSpc>
            </a:pPr>
            <a:r>
              <a:rPr lang="en-US" sz="7372">
                <a:solidFill>
                  <a:srgbClr val="000000"/>
                </a:solidFill>
                <a:latin typeface="Open Sans Extra Bold"/>
              </a:rPr>
              <a:t>become addicted </a:t>
            </a:r>
          </a:p>
          <a:p>
            <a:pPr>
              <a:lnSpc>
                <a:spcPts val="10321"/>
              </a:lnSpc>
            </a:pPr>
            <a:r>
              <a:rPr lang="en-US" sz="7372">
                <a:solidFill>
                  <a:srgbClr val="000000"/>
                </a:solidFill>
                <a:latin typeface="Open Sans Extra Bold"/>
              </a:rPr>
              <a:t>to porn?</a:t>
            </a:r>
          </a:p>
        </p:txBody>
      </p:sp>
      <p:sp>
        <p:nvSpPr>
          <p:cNvPr id="7" name="TextBox 7"/>
          <p:cNvSpPr txBox="1"/>
          <p:nvPr/>
        </p:nvSpPr>
        <p:spPr>
          <a:xfrm>
            <a:off x="8370936" y="695715"/>
            <a:ext cx="5544245" cy="788034"/>
          </a:xfrm>
          <a:prstGeom prst="rect">
            <a:avLst/>
          </a:prstGeom>
        </p:spPr>
        <p:txBody>
          <a:bodyPr lIns="0" tIns="0" rIns="0" bIns="0" rtlCol="0" anchor="t">
            <a:spAutoFit/>
          </a:bodyPr>
          <a:lstStyle/>
          <a:p>
            <a:pPr>
              <a:lnSpc>
                <a:spcPts val="5719"/>
              </a:lnSpc>
            </a:pPr>
            <a:r>
              <a:rPr lang="en-US" sz="6499">
                <a:solidFill>
                  <a:srgbClr val="000000"/>
                </a:solidFill>
                <a:latin typeface="Open Sans Bold"/>
              </a:rPr>
              <a:t>No. </a:t>
            </a:r>
          </a:p>
        </p:txBody>
      </p:sp>
      <p:sp>
        <p:nvSpPr>
          <p:cNvPr id="8" name="TextBox 8"/>
          <p:cNvSpPr txBox="1"/>
          <p:nvPr/>
        </p:nvSpPr>
        <p:spPr>
          <a:xfrm>
            <a:off x="8370936" y="1712349"/>
            <a:ext cx="6967442" cy="2635250"/>
          </a:xfrm>
          <a:prstGeom prst="rect">
            <a:avLst/>
          </a:prstGeom>
        </p:spPr>
        <p:txBody>
          <a:bodyPr lIns="0" tIns="0" rIns="0" bIns="0" rtlCol="0" anchor="t">
            <a:spAutoFit/>
          </a:bodyPr>
          <a:lstStyle/>
          <a:p>
            <a:pPr>
              <a:lnSpc>
                <a:spcPts val="7000"/>
              </a:lnSpc>
            </a:pPr>
            <a:r>
              <a:rPr lang="en-US" sz="5000">
                <a:solidFill>
                  <a:srgbClr val="000000"/>
                </a:solidFill>
                <a:latin typeface="Open Sans"/>
              </a:rPr>
              <a:t>NOT a recognized mental health disorder or addiction. </a:t>
            </a:r>
            <a:r>
              <a:rPr lang="en-US" sz="5000">
                <a:solidFill>
                  <a:srgbClr val="602053"/>
                </a:solidFill>
                <a:latin typeface="Open Sans Bold"/>
              </a:rPr>
              <a:t>[7]</a:t>
            </a:r>
          </a:p>
        </p:txBody>
      </p:sp>
      <p:sp>
        <p:nvSpPr>
          <p:cNvPr id="9" name="TextBox 9"/>
          <p:cNvSpPr txBox="1"/>
          <p:nvPr/>
        </p:nvSpPr>
        <p:spPr>
          <a:xfrm>
            <a:off x="8370936" y="4777741"/>
            <a:ext cx="7664339" cy="1753869"/>
          </a:xfrm>
          <a:prstGeom prst="rect">
            <a:avLst/>
          </a:prstGeom>
        </p:spPr>
        <p:txBody>
          <a:bodyPr lIns="0" tIns="0" rIns="0" bIns="0" rtlCol="0" anchor="t">
            <a:spAutoFit/>
          </a:bodyPr>
          <a:lstStyle/>
          <a:p>
            <a:pPr>
              <a:lnSpc>
                <a:spcPts val="6889"/>
              </a:lnSpc>
            </a:pPr>
            <a:r>
              <a:rPr lang="en-US" sz="6499">
                <a:solidFill>
                  <a:srgbClr val="000000"/>
                </a:solidFill>
                <a:latin typeface="Open Sans Bold"/>
              </a:rPr>
              <a:t>Compulsive use is possible. </a:t>
            </a:r>
            <a:r>
              <a:rPr lang="en-US" sz="6499">
                <a:solidFill>
                  <a:srgbClr val="602053"/>
                </a:solidFill>
                <a:latin typeface="Open Sans Bold"/>
              </a:rPr>
              <a:t>[8]</a:t>
            </a:r>
          </a:p>
        </p:txBody>
      </p:sp>
      <p:sp>
        <p:nvSpPr>
          <p:cNvPr id="10" name="TextBox 10"/>
          <p:cNvSpPr txBox="1"/>
          <p:nvPr/>
        </p:nvSpPr>
        <p:spPr>
          <a:xfrm>
            <a:off x="8370936" y="6623050"/>
            <a:ext cx="8888364" cy="2635250"/>
          </a:xfrm>
          <a:prstGeom prst="rect">
            <a:avLst/>
          </a:prstGeom>
        </p:spPr>
        <p:txBody>
          <a:bodyPr lIns="0" tIns="0" rIns="0" bIns="0" rtlCol="0" anchor="t">
            <a:spAutoFit/>
          </a:bodyPr>
          <a:lstStyle/>
          <a:p>
            <a:pPr>
              <a:lnSpc>
                <a:spcPts val="7000"/>
              </a:lnSpc>
            </a:pPr>
            <a:r>
              <a:rPr lang="en-US" sz="5000">
                <a:solidFill>
                  <a:srgbClr val="000000"/>
                </a:solidFill>
                <a:latin typeface="Open Sans"/>
              </a:rPr>
              <a:t>If you feel like watching porn is taking over your life, </a:t>
            </a:r>
          </a:p>
          <a:p>
            <a:pPr>
              <a:lnSpc>
                <a:spcPts val="7000"/>
              </a:lnSpc>
            </a:pPr>
            <a:r>
              <a:rPr lang="en-US" sz="5000">
                <a:solidFill>
                  <a:srgbClr val="000000"/>
                </a:solidFill>
                <a:latin typeface="Open Sans Bold"/>
              </a:rPr>
              <a:t>talk to someone</a:t>
            </a:r>
            <a:r>
              <a:rPr lang="en-US" sz="5000">
                <a:solidFill>
                  <a:srgbClr val="000000"/>
                </a:solidFill>
                <a:latin typeface="Open Sans"/>
              </a:rPr>
              <a:t>. </a:t>
            </a:r>
          </a:p>
        </p:txBody>
      </p:sp>
      <p:sp>
        <p:nvSpPr>
          <p:cNvPr id="12" name="Slide Number Placeholder 11">
            <a:extLst>
              <a:ext uri="{FF2B5EF4-FFF2-40B4-BE49-F238E27FC236}">
                <a16:creationId xmlns:a16="http://schemas.microsoft.com/office/drawing/2014/main" id="{260523E7-3DDB-9F02-D3EB-BD0707821977}"/>
              </a:ext>
            </a:extLst>
          </p:cNvPr>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089799" y="3078056"/>
            <a:ext cx="20467599" cy="3911814"/>
          </a:xfrm>
          <a:prstGeom prst="rect">
            <a:avLst/>
          </a:prstGeom>
        </p:spPr>
        <p:txBody>
          <a:bodyPr lIns="0" tIns="0" rIns="0" bIns="0" rtlCol="0" anchor="t">
            <a:spAutoFit/>
          </a:bodyPr>
          <a:lstStyle/>
          <a:p>
            <a:pPr algn="ctr">
              <a:lnSpc>
                <a:spcPts val="15656"/>
              </a:lnSpc>
            </a:pPr>
            <a:r>
              <a:rPr lang="en-US" sz="11183" dirty="0">
                <a:solidFill>
                  <a:srgbClr val="000000"/>
                </a:solidFill>
                <a:latin typeface="Open Sans Extra Bold"/>
              </a:rPr>
              <a:t>Porn sex: </a:t>
            </a:r>
          </a:p>
          <a:p>
            <a:pPr algn="ctr">
              <a:lnSpc>
                <a:spcPts val="15656"/>
              </a:lnSpc>
            </a:pPr>
            <a:r>
              <a:rPr lang="en-US" sz="11183" dirty="0">
                <a:solidFill>
                  <a:srgbClr val="000000"/>
                </a:solidFill>
                <a:latin typeface="Open Sans Extra Bold"/>
              </a:rPr>
              <a:t>Fact or Fiction?</a:t>
            </a:r>
          </a:p>
        </p:txBody>
      </p:sp>
      <p:sp>
        <p:nvSpPr>
          <p:cNvPr id="3" name="Slide Number Placeholder 2">
            <a:extLst>
              <a:ext uri="{FF2B5EF4-FFF2-40B4-BE49-F238E27FC236}">
                <a16:creationId xmlns:a16="http://schemas.microsoft.com/office/drawing/2014/main" id="{5D7071A8-6C82-60FC-C934-F1A12404E35E}"/>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089799" y="3078056"/>
            <a:ext cx="20467599" cy="3911814"/>
          </a:xfrm>
          <a:prstGeom prst="rect">
            <a:avLst/>
          </a:prstGeom>
        </p:spPr>
        <p:txBody>
          <a:bodyPr lIns="0" tIns="0" rIns="0" bIns="0" rtlCol="0" anchor="t">
            <a:spAutoFit/>
          </a:bodyPr>
          <a:lstStyle/>
          <a:p>
            <a:pPr algn="ctr">
              <a:lnSpc>
                <a:spcPts val="15656"/>
              </a:lnSpc>
            </a:pPr>
            <a:r>
              <a:rPr lang="en-US" sz="11183">
                <a:solidFill>
                  <a:srgbClr val="000000"/>
                </a:solidFill>
                <a:latin typeface="Open Sans Extra Bold"/>
              </a:rPr>
              <a:t>Porn sex: </a:t>
            </a:r>
          </a:p>
          <a:p>
            <a:pPr algn="ctr">
              <a:lnSpc>
                <a:spcPts val="15656"/>
              </a:lnSpc>
            </a:pPr>
            <a:r>
              <a:rPr lang="en-US" sz="11183">
                <a:solidFill>
                  <a:srgbClr val="000000"/>
                </a:solidFill>
                <a:latin typeface="Open Sans Extra Bold"/>
              </a:rPr>
              <a:t>Fact or Fiction?</a:t>
            </a:r>
          </a:p>
        </p:txBody>
      </p:sp>
      <p:pic>
        <p:nvPicPr>
          <p:cNvPr id="3" name="Picture 3"/>
          <p:cNvPicPr>
            <a:picLocks noChangeAspect="1"/>
          </p:cNvPicPr>
          <p:nvPr/>
        </p:nvPicPr>
        <p:blipFill>
          <a:blip r:embed="rId2"/>
          <a:srcRect/>
          <a:stretch>
            <a:fillRect/>
          </a:stretch>
        </p:blipFill>
        <p:spPr>
          <a:xfrm>
            <a:off x="4195946" y="4712221"/>
            <a:ext cx="2514941" cy="2924350"/>
          </a:xfrm>
          <a:prstGeom prst="rect">
            <a:avLst/>
          </a:prstGeom>
        </p:spPr>
      </p:pic>
      <p:pic>
        <p:nvPicPr>
          <p:cNvPr id="4" name="Picture 4"/>
          <p:cNvPicPr>
            <a:picLocks noChangeAspect="1"/>
          </p:cNvPicPr>
          <p:nvPr/>
        </p:nvPicPr>
        <p:blipFill>
          <a:blip r:embed="rId3"/>
          <a:srcRect/>
          <a:stretch>
            <a:fillRect/>
          </a:stretch>
        </p:blipFill>
        <p:spPr>
          <a:xfrm>
            <a:off x="8626038" y="4305038"/>
            <a:ext cx="6179696" cy="3738716"/>
          </a:xfrm>
          <a:prstGeom prst="rect">
            <a:avLst/>
          </a:prstGeom>
        </p:spPr>
      </p:pic>
      <p:sp>
        <p:nvSpPr>
          <p:cNvPr id="6" name="Slide Number Placeholder 5">
            <a:extLst>
              <a:ext uri="{FF2B5EF4-FFF2-40B4-BE49-F238E27FC236}">
                <a16:creationId xmlns:a16="http://schemas.microsoft.com/office/drawing/2014/main" id="{0FEDF23C-C059-62A7-308A-CF7C3F3A46DE}"/>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grpSp>
        <p:nvGrpSpPr>
          <p:cNvPr id="2" name="Group 2"/>
          <p:cNvGrpSpPr/>
          <p:nvPr/>
        </p:nvGrpSpPr>
        <p:grpSpPr>
          <a:xfrm>
            <a:off x="-5019155" y="-6227435"/>
            <a:ext cx="12074830" cy="24593226"/>
            <a:chOff x="0" y="0"/>
            <a:chExt cx="16099774" cy="32790968"/>
          </a:xfrm>
        </p:grpSpPr>
        <p:grpSp>
          <p:nvGrpSpPr>
            <p:cNvPr id="3" name="Group 3"/>
            <p:cNvGrpSpPr/>
            <p:nvPr/>
          </p:nvGrpSpPr>
          <p:grpSpPr>
            <a:xfrm>
              <a:off x="0" y="4127284"/>
              <a:ext cx="16099774" cy="24536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B3EB"/>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6794284" y="9896910"/>
              <a:ext cx="32790968" cy="12997147"/>
            </a:xfrm>
            <a:prstGeom prst="rect">
              <a:avLst/>
            </a:prstGeom>
          </p:spPr>
        </p:pic>
      </p:grpSp>
      <p:sp>
        <p:nvSpPr>
          <p:cNvPr id="6" name="TextBox 6"/>
          <p:cNvSpPr txBox="1"/>
          <p:nvPr/>
        </p:nvSpPr>
        <p:spPr>
          <a:xfrm>
            <a:off x="1028700" y="3734962"/>
            <a:ext cx="5686425" cy="3102826"/>
          </a:xfrm>
          <a:prstGeom prst="rect">
            <a:avLst/>
          </a:prstGeom>
        </p:spPr>
        <p:txBody>
          <a:bodyPr lIns="0" tIns="0" rIns="0" bIns="0" rtlCol="0" anchor="t">
            <a:spAutoFit/>
          </a:bodyPr>
          <a:lstStyle/>
          <a:p>
            <a:pPr marL="0" lvl="0" indent="0">
              <a:lnSpc>
                <a:spcPts val="9844"/>
              </a:lnSpc>
              <a:spcBef>
                <a:spcPct val="0"/>
              </a:spcBef>
            </a:pPr>
            <a:r>
              <a:rPr lang="en-US" sz="14063">
                <a:solidFill>
                  <a:srgbClr val="000000"/>
                </a:solidFill>
                <a:latin typeface="TAN Tangkiwood"/>
              </a:rPr>
              <a:t>In this lesson</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476139" y="437935"/>
            <a:ext cx="2372503" cy="241476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99170" y="8034483"/>
            <a:ext cx="3791981" cy="1827045"/>
          </a:xfrm>
          <a:prstGeom prst="rect">
            <a:avLst/>
          </a:prstGeom>
        </p:spPr>
      </p:pic>
      <p:sp>
        <p:nvSpPr>
          <p:cNvPr id="9" name="TextBox 9"/>
          <p:cNvSpPr txBox="1"/>
          <p:nvPr/>
        </p:nvSpPr>
        <p:spPr>
          <a:xfrm>
            <a:off x="7759552" y="2679167"/>
            <a:ext cx="9385448" cy="5889113"/>
          </a:xfrm>
          <a:prstGeom prst="rect">
            <a:avLst/>
          </a:prstGeom>
        </p:spPr>
        <p:txBody>
          <a:bodyPr wrap="square" lIns="0" tIns="0" rIns="0" bIns="0" rtlCol="0" anchor="t">
            <a:spAutoFit/>
          </a:bodyPr>
          <a:lstStyle/>
          <a:p>
            <a:pPr>
              <a:lnSpc>
                <a:spcPts val="5688"/>
              </a:lnSpc>
            </a:pPr>
            <a:endParaRPr dirty="0"/>
          </a:p>
          <a:p>
            <a:pPr marL="877224" lvl="1" indent="-438612">
              <a:lnSpc>
                <a:spcPts val="5688"/>
              </a:lnSpc>
              <a:buFont typeface="Arial"/>
              <a:buChar char="•"/>
            </a:pPr>
            <a:r>
              <a:rPr lang="en-US" sz="4063" dirty="0">
                <a:solidFill>
                  <a:srgbClr val="000000"/>
                </a:solidFill>
                <a:latin typeface="Carlito"/>
              </a:rPr>
              <a:t>Media literacy;</a:t>
            </a:r>
          </a:p>
          <a:p>
            <a:pPr marL="877224" lvl="1" indent="-438612">
              <a:lnSpc>
                <a:spcPts val="5688"/>
              </a:lnSpc>
              <a:buFont typeface="Arial"/>
              <a:buChar char="•"/>
            </a:pPr>
            <a:r>
              <a:rPr lang="en-US" sz="4063" dirty="0">
                <a:solidFill>
                  <a:srgbClr val="000000"/>
                </a:solidFill>
                <a:latin typeface="Carlito"/>
              </a:rPr>
              <a:t>Pornography literacy;</a:t>
            </a:r>
          </a:p>
          <a:p>
            <a:pPr marL="877224" lvl="1" indent="-438612">
              <a:lnSpc>
                <a:spcPts val="5688"/>
              </a:lnSpc>
              <a:buFont typeface="Arial"/>
              <a:buChar char="•"/>
            </a:pPr>
            <a:r>
              <a:rPr lang="en-US" sz="4063" dirty="0">
                <a:solidFill>
                  <a:srgbClr val="000000"/>
                </a:solidFill>
                <a:latin typeface="Carlito"/>
              </a:rPr>
              <a:t>Pornography (what is it?);</a:t>
            </a:r>
          </a:p>
          <a:p>
            <a:pPr marL="877224" lvl="1" indent="-438612">
              <a:lnSpc>
                <a:spcPts val="5688"/>
              </a:lnSpc>
              <a:buFont typeface="Arial"/>
              <a:buChar char="•"/>
            </a:pPr>
            <a:r>
              <a:rPr lang="en-US" sz="4063" dirty="0">
                <a:solidFill>
                  <a:srgbClr val="000000"/>
                </a:solidFill>
                <a:latin typeface="Carlito"/>
              </a:rPr>
              <a:t>How porn portrays sexual relationships;</a:t>
            </a:r>
          </a:p>
          <a:p>
            <a:pPr marL="877224" lvl="1" indent="-438612">
              <a:lnSpc>
                <a:spcPts val="5688"/>
              </a:lnSpc>
              <a:buFont typeface="Arial"/>
              <a:buChar char="•"/>
            </a:pPr>
            <a:r>
              <a:rPr lang="en-US" sz="4063" dirty="0">
                <a:solidFill>
                  <a:srgbClr val="000000"/>
                </a:solidFill>
                <a:latin typeface="Carlito"/>
              </a:rPr>
              <a:t>How porn portrays people.</a:t>
            </a:r>
          </a:p>
          <a:p>
            <a:pPr>
              <a:lnSpc>
                <a:spcPts val="5688"/>
              </a:lnSpc>
            </a:pPr>
            <a:endParaRPr lang="en-US" sz="4063" dirty="0">
              <a:solidFill>
                <a:srgbClr val="000000"/>
              </a:solidFill>
              <a:latin typeface="Carlito"/>
            </a:endParaRPr>
          </a:p>
          <a:p>
            <a:pPr algn="just">
              <a:lnSpc>
                <a:spcPts val="6573"/>
              </a:lnSpc>
              <a:spcBef>
                <a:spcPct val="0"/>
              </a:spcBef>
            </a:pPr>
            <a:endParaRPr lang="en-US" sz="4063" dirty="0">
              <a:solidFill>
                <a:srgbClr val="000000"/>
              </a:solidFill>
              <a:latin typeface="Carlito"/>
            </a:endParaRPr>
          </a:p>
        </p:txBody>
      </p:sp>
      <p:sp>
        <p:nvSpPr>
          <p:cNvPr id="10" name="TextBox 10"/>
          <p:cNvSpPr txBox="1"/>
          <p:nvPr/>
        </p:nvSpPr>
        <p:spPr>
          <a:xfrm>
            <a:off x="7551422" y="1696357"/>
            <a:ext cx="6792674" cy="1752855"/>
          </a:xfrm>
          <a:prstGeom prst="rect">
            <a:avLst/>
          </a:prstGeom>
        </p:spPr>
        <p:txBody>
          <a:bodyPr lIns="0" tIns="0" rIns="0" bIns="0" rtlCol="0" anchor="t">
            <a:spAutoFit/>
          </a:bodyPr>
          <a:lstStyle/>
          <a:p>
            <a:pPr marL="0" lvl="0" indent="0">
              <a:lnSpc>
                <a:spcPts val="5554"/>
              </a:lnSpc>
            </a:pPr>
            <a:r>
              <a:rPr lang="en-US" sz="7935">
                <a:solidFill>
                  <a:srgbClr val="000000"/>
                </a:solidFill>
                <a:latin typeface="TAN Tangkiwood"/>
              </a:rPr>
              <a:t>Media Literacy &amp; Pornography</a:t>
            </a:r>
          </a:p>
        </p:txBody>
      </p:sp>
      <p:sp>
        <p:nvSpPr>
          <p:cNvPr id="12" name="Slide Number Placeholder 11">
            <a:extLst>
              <a:ext uri="{FF2B5EF4-FFF2-40B4-BE49-F238E27FC236}">
                <a16:creationId xmlns:a16="http://schemas.microsoft.com/office/drawing/2014/main" id="{32448EF0-9A2D-BF33-C060-FAC1B3A12914}"/>
              </a:ext>
            </a:extLst>
          </p:cNvPr>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AutoShape 2"/>
          <p:cNvSpPr/>
          <p:nvPr/>
        </p:nvSpPr>
        <p:spPr>
          <a:xfrm rot="5400000">
            <a:off x="4843462" y="5227637"/>
            <a:ext cx="16230600" cy="0"/>
          </a:xfrm>
          <a:prstGeom prst="line">
            <a:avLst/>
          </a:prstGeom>
          <a:ln w="9525" cap="rnd">
            <a:solidFill>
              <a:srgbClr val="000000"/>
            </a:solidFill>
            <a:prstDash val="solid"/>
            <a:headEnd type="none" w="sm" len="sm"/>
            <a:tailEnd type="none" w="sm" len="sm"/>
          </a:ln>
        </p:spPr>
      </p:sp>
      <p:sp>
        <p:nvSpPr>
          <p:cNvPr id="3" name="AutoShape 3"/>
          <p:cNvSpPr/>
          <p:nvPr/>
        </p:nvSpPr>
        <p:spPr>
          <a:xfrm>
            <a:off x="12963525" y="6858000"/>
            <a:ext cx="5832475" cy="5967040"/>
          </a:xfrm>
          <a:prstGeom prst="rect">
            <a:avLst/>
          </a:prstGeom>
          <a:solidFill>
            <a:srgbClr val="FEB3EB"/>
          </a:solidFill>
        </p:spPr>
      </p:sp>
      <p:sp>
        <p:nvSpPr>
          <p:cNvPr id="4" name="AutoShape 4"/>
          <p:cNvSpPr/>
          <p:nvPr/>
        </p:nvSpPr>
        <p:spPr>
          <a:xfrm>
            <a:off x="12963525" y="6848475"/>
            <a:ext cx="8391525" cy="0"/>
          </a:xfrm>
          <a:prstGeom prst="line">
            <a:avLst/>
          </a:prstGeom>
          <a:ln w="9525" cap="rnd">
            <a:solidFill>
              <a:srgbClr val="000000"/>
            </a:solidFill>
            <a:prstDash val="solid"/>
            <a:headEnd type="none" w="sm" len="sm"/>
            <a:tailEnd type="none" w="sm" len="sm"/>
          </a:ln>
        </p:spPr>
      </p:sp>
      <p:sp>
        <p:nvSpPr>
          <p:cNvPr id="5" name="TextBox 5"/>
          <p:cNvSpPr txBox="1"/>
          <p:nvPr/>
        </p:nvSpPr>
        <p:spPr>
          <a:xfrm>
            <a:off x="1028700" y="3610458"/>
            <a:ext cx="11061501" cy="5647842"/>
          </a:xfrm>
          <a:prstGeom prst="rect">
            <a:avLst/>
          </a:prstGeom>
        </p:spPr>
        <p:txBody>
          <a:bodyPr lIns="0" tIns="0" rIns="0" bIns="0" rtlCol="0" anchor="t">
            <a:spAutoFit/>
          </a:bodyPr>
          <a:lstStyle/>
          <a:p>
            <a:pPr marL="615657" lvl="1" indent="-307828">
              <a:lnSpc>
                <a:spcPts val="3992"/>
              </a:lnSpc>
              <a:buFont typeface="Arial"/>
              <a:buChar char="•"/>
            </a:pPr>
            <a:r>
              <a:rPr lang="en-US" sz="2851" dirty="0">
                <a:solidFill>
                  <a:srgbClr val="000000"/>
                </a:solidFill>
                <a:latin typeface="Open Sans"/>
              </a:rPr>
              <a:t>People have </a:t>
            </a:r>
            <a:r>
              <a:rPr lang="en-US" sz="2851" dirty="0">
                <a:solidFill>
                  <a:srgbClr val="000000"/>
                </a:solidFill>
                <a:latin typeface="Open Sans Bold"/>
              </a:rPr>
              <a:t>body hair</a:t>
            </a:r>
            <a:r>
              <a:rPr lang="en-US" sz="2851" dirty="0">
                <a:solidFill>
                  <a:srgbClr val="000000"/>
                </a:solidFill>
                <a:latin typeface="Open Sans"/>
              </a:rPr>
              <a:t>. In all sorts of places. </a:t>
            </a:r>
          </a:p>
          <a:p>
            <a:pPr marL="615657" lvl="1" indent="-307828">
              <a:lnSpc>
                <a:spcPts val="3992"/>
              </a:lnSpc>
              <a:buFont typeface="Arial"/>
              <a:buChar char="•"/>
            </a:pPr>
            <a:r>
              <a:rPr lang="en-US" sz="2851" dirty="0">
                <a:solidFill>
                  <a:srgbClr val="000000"/>
                </a:solidFill>
                <a:latin typeface="Open Sans"/>
              </a:rPr>
              <a:t>People ask for </a:t>
            </a:r>
            <a:r>
              <a:rPr lang="en-US" sz="2851" dirty="0">
                <a:solidFill>
                  <a:srgbClr val="000000"/>
                </a:solidFill>
                <a:latin typeface="Open Sans Bold"/>
              </a:rPr>
              <a:t>consent</a:t>
            </a:r>
            <a:r>
              <a:rPr lang="en-US" sz="2851" dirty="0">
                <a:solidFill>
                  <a:srgbClr val="000000"/>
                </a:solidFill>
                <a:latin typeface="Open Sans"/>
              </a:rPr>
              <a:t> before touching their partners. </a:t>
            </a:r>
          </a:p>
          <a:p>
            <a:pPr marL="615657" lvl="1" indent="-307828">
              <a:lnSpc>
                <a:spcPts val="3992"/>
              </a:lnSpc>
              <a:buFont typeface="Arial"/>
              <a:buChar char="•"/>
            </a:pPr>
            <a:r>
              <a:rPr lang="en-US" sz="2851" dirty="0">
                <a:solidFill>
                  <a:srgbClr val="000000"/>
                </a:solidFill>
                <a:latin typeface="Open Sans"/>
              </a:rPr>
              <a:t>People use condoms and talk about other forms of </a:t>
            </a:r>
            <a:r>
              <a:rPr lang="en-US" sz="2851" dirty="0">
                <a:solidFill>
                  <a:srgbClr val="000000"/>
                </a:solidFill>
                <a:latin typeface="Open Sans Bold"/>
              </a:rPr>
              <a:t>contraception</a:t>
            </a:r>
            <a:r>
              <a:rPr lang="en-US" sz="2851" dirty="0">
                <a:solidFill>
                  <a:srgbClr val="000000"/>
                </a:solidFill>
                <a:latin typeface="Open Sans"/>
              </a:rPr>
              <a:t>. </a:t>
            </a:r>
          </a:p>
          <a:p>
            <a:pPr marL="615657" lvl="1" indent="-307828">
              <a:lnSpc>
                <a:spcPts val="3992"/>
              </a:lnSpc>
              <a:buFont typeface="Arial"/>
              <a:buChar char="•"/>
            </a:pPr>
            <a:r>
              <a:rPr lang="en-US" sz="2851" dirty="0">
                <a:solidFill>
                  <a:srgbClr val="000000"/>
                </a:solidFill>
                <a:latin typeface="Open Sans"/>
              </a:rPr>
              <a:t>People </a:t>
            </a:r>
            <a:r>
              <a:rPr lang="en-US" sz="2851" dirty="0">
                <a:solidFill>
                  <a:srgbClr val="000000"/>
                </a:solidFill>
                <a:latin typeface="Open Sans Bold"/>
              </a:rPr>
              <a:t>pause</a:t>
            </a:r>
            <a:r>
              <a:rPr lang="en-US" sz="2851" dirty="0">
                <a:solidFill>
                  <a:srgbClr val="000000"/>
                </a:solidFill>
                <a:latin typeface="Open Sans"/>
              </a:rPr>
              <a:t> during sex and </a:t>
            </a:r>
            <a:r>
              <a:rPr lang="en-US" sz="2851" dirty="0">
                <a:solidFill>
                  <a:srgbClr val="000000"/>
                </a:solidFill>
                <a:latin typeface="Open Sans Bold"/>
              </a:rPr>
              <a:t>check-in</a:t>
            </a:r>
            <a:r>
              <a:rPr lang="en-US" sz="2851" dirty="0">
                <a:solidFill>
                  <a:srgbClr val="000000"/>
                </a:solidFill>
                <a:latin typeface="Open Sans"/>
              </a:rPr>
              <a:t> with their partner.</a:t>
            </a:r>
          </a:p>
          <a:p>
            <a:pPr marL="615657" lvl="1" indent="-307828">
              <a:lnSpc>
                <a:spcPts val="3992"/>
              </a:lnSpc>
              <a:buFont typeface="Arial"/>
              <a:buChar char="•"/>
            </a:pPr>
            <a:r>
              <a:rPr lang="en-US" sz="2851" dirty="0">
                <a:solidFill>
                  <a:srgbClr val="000000"/>
                </a:solidFill>
                <a:latin typeface="Open Sans"/>
              </a:rPr>
              <a:t>People have </a:t>
            </a:r>
            <a:r>
              <a:rPr lang="en-US" sz="2851" dirty="0">
                <a:solidFill>
                  <a:srgbClr val="000000"/>
                </a:solidFill>
                <a:latin typeface="Open Sans Bold"/>
              </a:rPr>
              <a:t>conversations about their likes and dislikes</a:t>
            </a:r>
            <a:r>
              <a:rPr lang="en-US" sz="2851" dirty="0">
                <a:solidFill>
                  <a:srgbClr val="000000"/>
                </a:solidFill>
                <a:latin typeface="Open Sans"/>
              </a:rPr>
              <a:t> before they have sex.</a:t>
            </a:r>
          </a:p>
          <a:p>
            <a:pPr marL="615657" lvl="1" indent="-307828">
              <a:lnSpc>
                <a:spcPts val="3992"/>
              </a:lnSpc>
              <a:buFont typeface="Arial"/>
              <a:buChar char="•"/>
            </a:pPr>
            <a:r>
              <a:rPr lang="en-US" sz="2851" dirty="0">
                <a:solidFill>
                  <a:srgbClr val="000000"/>
                </a:solidFill>
                <a:latin typeface="Open Sans"/>
              </a:rPr>
              <a:t>People engage in </a:t>
            </a:r>
            <a:r>
              <a:rPr lang="en-US" sz="2851" dirty="0">
                <a:solidFill>
                  <a:srgbClr val="000000"/>
                </a:solidFill>
                <a:latin typeface="Open Sans Bold"/>
              </a:rPr>
              <a:t>foreplay</a:t>
            </a:r>
            <a:r>
              <a:rPr lang="en-US" sz="2851" dirty="0">
                <a:solidFill>
                  <a:srgbClr val="000000"/>
                </a:solidFill>
                <a:latin typeface="Open Sans"/>
              </a:rPr>
              <a:t>. </a:t>
            </a:r>
          </a:p>
          <a:p>
            <a:pPr marL="615657" lvl="1" indent="-307828">
              <a:lnSpc>
                <a:spcPts val="3992"/>
              </a:lnSpc>
              <a:buFont typeface="Arial"/>
              <a:buChar char="•"/>
            </a:pPr>
            <a:r>
              <a:rPr lang="en-US" sz="2851" dirty="0">
                <a:solidFill>
                  <a:srgbClr val="000000"/>
                </a:solidFill>
                <a:latin typeface="Open Sans Bold"/>
              </a:rPr>
              <a:t>People of all ages, levels of ability, genders, and sizes have sex</a:t>
            </a:r>
            <a:r>
              <a:rPr lang="en-US" sz="2851" dirty="0">
                <a:solidFill>
                  <a:srgbClr val="000000"/>
                </a:solidFill>
                <a:latin typeface="Open Sans"/>
              </a:rPr>
              <a:t>. </a:t>
            </a:r>
          </a:p>
          <a:p>
            <a:pPr algn="ctr">
              <a:lnSpc>
                <a:spcPts val="5189"/>
              </a:lnSpc>
            </a:pPr>
            <a:endParaRPr lang="en-US" sz="2851" dirty="0">
              <a:solidFill>
                <a:srgbClr val="000000"/>
              </a:solidFill>
              <a:latin typeface="Open Sans"/>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66999" y="6172200"/>
            <a:ext cx="4562782"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56148" y="1943100"/>
            <a:ext cx="2168334" cy="209515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14434" y="1117600"/>
            <a:ext cx="3867912" cy="4114800"/>
          </a:xfrm>
          <a:prstGeom prst="rect">
            <a:avLst/>
          </a:prstGeom>
        </p:spPr>
      </p:pic>
      <p:sp>
        <p:nvSpPr>
          <p:cNvPr id="9" name="TextBox 9"/>
          <p:cNvSpPr txBox="1"/>
          <p:nvPr/>
        </p:nvSpPr>
        <p:spPr>
          <a:xfrm>
            <a:off x="1038225" y="1228725"/>
            <a:ext cx="10198100" cy="2153569"/>
          </a:xfrm>
          <a:prstGeom prst="rect">
            <a:avLst/>
          </a:prstGeom>
        </p:spPr>
        <p:txBody>
          <a:bodyPr lIns="0" tIns="0" rIns="0" bIns="0" rtlCol="0" anchor="t">
            <a:spAutoFit/>
          </a:bodyPr>
          <a:lstStyle/>
          <a:p>
            <a:pPr marL="0" lvl="0" indent="0" algn="l">
              <a:lnSpc>
                <a:spcPts val="6835"/>
              </a:lnSpc>
              <a:spcBef>
                <a:spcPct val="0"/>
              </a:spcBef>
            </a:pPr>
            <a:r>
              <a:rPr lang="en-US" sz="9764" dirty="0">
                <a:solidFill>
                  <a:srgbClr val="000000"/>
                </a:solidFill>
                <a:latin typeface="TAN Tangkiwood"/>
              </a:rPr>
              <a:t>In real life...but rarely in porn</a:t>
            </a:r>
          </a:p>
        </p:txBody>
      </p:sp>
      <p:sp>
        <p:nvSpPr>
          <p:cNvPr id="10" name="Slide Number Placeholder 9">
            <a:extLst>
              <a:ext uri="{FF2B5EF4-FFF2-40B4-BE49-F238E27FC236}">
                <a16:creationId xmlns:a16="http://schemas.microsoft.com/office/drawing/2014/main" id="{C7B243FE-C6A4-ED9A-8594-F30CB3E612BB}"/>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AutoShape 2"/>
          <p:cNvSpPr/>
          <p:nvPr/>
        </p:nvSpPr>
        <p:spPr>
          <a:xfrm rot="5400000">
            <a:off x="4843462" y="5227637"/>
            <a:ext cx="16230600" cy="0"/>
          </a:xfrm>
          <a:prstGeom prst="line">
            <a:avLst/>
          </a:prstGeom>
          <a:ln w="9525" cap="rnd">
            <a:solidFill>
              <a:srgbClr val="000000"/>
            </a:solidFill>
            <a:prstDash val="solid"/>
            <a:headEnd type="none" w="sm" len="sm"/>
            <a:tailEnd type="none" w="sm" len="sm"/>
          </a:ln>
        </p:spPr>
      </p:sp>
      <p:sp>
        <p:nvSpPr>
          <p:cNvPr id="3" name="AutoShape 3"/>
          <p:cNvSpPr/>
          <p:nvPr/>
        </p:nvSpPr>
        <p:spPr>
          <a:xfrm>
            <a:off x="12963525" y="6858000"/>
            <a:ext cx="5832475" cy="5967040"/>
          </a:xfrm>
          <a:prstGeom prst="rect">
            <a:avLst/>
          </a:prstGeom>
          <a:solidFill>
            <a:srgbClr val="7894FF"/>
          </a:solidFill>
        </p:spPr>
      </p:sp>
      <p:sp>
        <p:nvSpPr>
          <p:cNvPr id="4" name="AutoShape 4"/>
          <p:cNvSpPr/>
          <p:nvPr/>
        </p:nvSpPr>
        <p:spPr>
          <a:xfrm>
            <a:off x="12963525" y="6848475"/>
            <a:ext cx="8391525" cy="0"/>
          </a:xfrm>
          <a:prstGeom prst="line">
            <a:avLst/>
          </a:prstGeom>
          <a:ln w="9525" cap="rnd">
            <a:solidFill>
              <a:srgbClr val="000000"/>
            </a:solidFill>
            <a:prstDash val="solid"/>
            <a:headEnd type="none" w="sm" len="sm"/>
            <a:tailEnd type="none" w="sm"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66999" y="1410197"/>
            <a:ext cx="1311161" cy="131354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2299" y="-515891"/>
            <a:ext cx="1691964" cy="1695046"/>
          </a:xfrm>
          <a:prstGeom prst="rect">
            <a:avLst/>
          </a:prstGeom>
        </p:spPr>
      </p:pic>
      <p:pic>
        <p:nvPicPr>
          <p:cNvPr id="7" name="Picture 7"/>
          <p:cNvPicPr>
            <a:picLocks noChangeAspect="1"/>
          </p:cNvPicPr>
          <p:nvPr/>
        </p:nvPicPr>
        <p:blipFill>
          <a:blip r:embed="rId4"/>
          <a:srcRect/>
          <a:stretch>
            <a:fillRect/>
          </a:stretch>
        </p:blipFill>
        <p:spPr>
          <a:xfrm>
            <a:off x="16760635" y="1739856"/>
            <a:ext cx="997330" cy="983889"/>
          </a:xfrm>
          <a:prstGeom prst="rect">
            <a:avLst/>
          </a:prstGeom>
        </p:spPr>
      </p:pic>
      <p:pic>
        <p:nvPicPr>
          <p:cNvPr id="8" name="Picture 8"/>
          <p:cNvPicPr>
            <a:picLocks noChangeAspect="1"/>
          </p:cNvPicPr>
          <p:nvPr/>
        </p:nvPicPr>
        <p:blipFill>
          <a:blip r:embed="rId4"/>
          <a:srcRect/>
          <a:stretch>
            <a:fillRect/>
          </a:stretch>
        </p:blipFill>
        <p:spPr>
          <a:xfrm>
            <a:off x="15879762" y="9078637"/>
            <a:ext cx="997330" cy="983889"/>
          </a:xfrm>
          <a:prstGeom prst="rect">
            <a:avLst/>
          </a:prstGeom>
        </p:spPr>
      </p:pic>
      <p:pic>
        <p:nvPicPr>
          <p:cNvPr id="9" name="Picture 9"/>
          <p:cNvPicPr>
            <a:picLocks noChangeAspect="1"/>
          </p:cNvPicPr>
          <p:nvPr/>
        </p:nvPicPr>
        <p:blipFill>
          <a:blip r:embed="rId4"/>
          <a:srcRect/>
          <a:stretch>
            <a:fillRect/>
          </a:stretch>
        </p:blipFill>
        <p:spPr>
          <a:xfrm>
            <a:off x="12963525" y="4248511"/>
            <a:ext cx="997330" cy="983889"/>
          </a:xfrm>
          <a:prstGeom prst="rect">
            <a:avLst/>
          </a:prstGeom>
        </p:spPr>
      </p:pic>
      <p:sp>
        <p:nvSpPr>
          <p:cNvPr id="10" name="TextBox 10"/>
          <p:cNvSpPr txBox="1"/>
          <p:nvPr/>
        </p:nvSpPr>
        <p:spPr>
          <a:xfrm>
            <a:off x="1028700" y="2922132"/>
            <a:ext cx="11238016" cy="5674597"/>
          </a:xfrm>
          <a:prstGeom prst="rect">
            <a:avLst/>
          </a:prstGeom>
        </p:spPr>
        <p:txBody>
          <a:bodyPr lIns="0" tIns="0" rIns="0" bIns="0" rtlCol="0" anchor="t">
            <a:spAutoFit/>
          </a:bodyPr>
          <a:lstStyle/>
          <a:p>
            <a:pPr>
              <a:lnSpc>
                <a:spcPts val="6111"/>
              </a:lnSpc>
            </a:pPr>
            <a:endParaRPr/>
          </a:p>
          <a:p>
            <a:pPr marL="739986" lvl="1" indent="-369993">
              <a:lnSpc>
                <a:spcPts val="4798"/>
              </a:lnSpc>
              <a:buFont typeface="Arial"/>
              <a:buChar char="•"/>
            </a:pPr>
            <a:r>
              <a:rPr lang="en-US" sz="3427">
                <a:solidFill>
                  <a:srgbClr val="000000"/>
                </a:solidFill>
                <a:latin typeface="Open Sans"/>
              </a:rPr>
              <a:t>Actors in pornography follow strict </a:t>
            </a:r>
            <a:r>
              <a:rPr lang="en-US" sz="3427">
                <a:solidFill>
                  <a:srgbClr val="000000"/>
                </a:solidFill>
                <a:latin typeface="Open Sans Bold"/>
              </a:rPr>
              <a:t>workout routines and diets</a:t>
            </a:r>
            <a:r>
              <a:rPr lang="en-US" sz="3427">
                <a:solidFill>
                  <a:srgbClr val="000000"/>
                </a:solidFill>
                <a:latin typeface="Open Sans"/>
              </a:rPr>
              <a:t>. </a:t>
            </a:r>
            <a:r>
              <a:rPr lang="en-US" sz="3427">
                <a:solidFill>
                  <a:srgbClr val="602053"/>
                </a:solidFill>
                <a:latin typeface="Open Sans Bold"/>
              </a:rPr>
              <a:t>[9]</a:t>
            </a:r>
          </a:p>
          <a:p>
            <a:pPr marL="739986" lvl="1" indent="-369993">
              <a:lnSpc>
                <a:spcPts val="4798"/>
              </a:lnSpc>
              <a:buFont typeface="Arial"/>
              <a:buChar char="•"/>
            </a:pPr>
            <a:r>
              <a:rPr lang="en-US" sz="3427">
                <a:solidFill>
                  <a:srgbClr val="000000"/>
                </a:solidFill>
                <a:latin typeface="Open Sans"/>
              </a:rPr>
              <a:t>The actors get </a:t>
            </a:r>
            <a:r>
              <a:rPr lang="en-US" sz="3427">
                <a:solidFill>
                  <a:srgbClr val="000000"/>
                </a:solidFill>
                <a:latin typeface="Open Sans Bold"/>
              </a:rPr>
              <a:t>body hair removed, fake tans, makeup, hairstyling, manicures, etc. </a:t>
            </a:r>
            <a:r>
              <a:rPr lang="en-US" sz="3427">
                <a:solidFill>
                  <a:srgbClr val="602053"/>
                </a:solidFill>
                <a:latin typeface="Open Sans Bold"/>
              </a:rPr>
              <a:t>[10]</a:t>
            </a:r>
          </a:p>
          <a:p>
            <a:pPr marL="739986" lvl="1" indent="-369993">
              <a:lnSpc>
                <a:spcPts val="4798"/>
              </a:lnSpc>
              <a:buFont typeface="Arial"/>
              <a:buChar char="•"/>
            </a:pPr>
            <a:r>
              <a:rPr lang="en-US" sz="3427">
                <a:solidFill>
                  <a:srgbClr val="000000"/>
                </a:solidFill>
                <a:latin typeface="Open Sans"/>
              </a:rPr>
              <a:t>The actions, words, and sounds of the actors are </a:t>
            </a:r>
            <a:r>
              <a:rPr lang="en-US" sz="3427">
                <a:solidFill>
                  <a:srgbClr val="000000"/>
                </a:solidFill>
                <a:latin typeface="Open Sans Bold"/>
              </a:rPr>
              <a:t>scripted</a:t>
            </a:r>
            <a:r>
              <a:rPr lang="en-US" sz="3427">
                <a:solidFill>
                  <a:srgbClr val="000000"/>
                </a:solidFill>
                <a:latin typeface="Open Sans"/>
              </a:rPr>
              <a:t> and </a:t>
            </a:r>
            <a:r>
              <a:rPr lang="en-US" sz="3427">
                <a:solidFill>
                  <a:srgbClr val="000000"/>
                </a:solidFill>
                <a:latin typeface="Open Sans Bold"/>
              </a:rPr>
              <a:t>choreographed</a:t>
            </a:r>
            <a:r>
              <a:rPr lang="en-US" sz="3427">
                <a:solidFill>
                  <a:srgbClr val="000000"/>
                </a:solidFill>
                <a:latin typeface="Open Sans"/>
              </a:rPr>
              <a:t>. </a:t>
            </a:r>
          </a:p>
          <a:p>
            <a:pPr marL="739986" lvl="1" indent="-369993">
              <a:lnSpc>
                <a:spcPts val="4798"/>
              </a:lnSpc>
              <a:buFont typeface="Arial"/>
              <a:buChar char="•"/>
            </a:pPr>
            <a:r>
              <a:rPr lang="en-US" sz="3427">
                <a:solidFill>
                  <a:srgbClr val="000000"/>
                </a:solidFill>
                <a:latin typeface="Open Sans"/>
              </a:rPr>
              <a:t>A </a:t>
            </a:r>
            <a:r>
              <a:rPr lang="en-US" sz="3427">
                <a:solidFill>
                  <a:srgbClr val="000000"/>
                </a:solidFill>
                <a:latin typeface="Open Sans Bold"/>
              </a:rPr>
              <a:t>whole crew</a:t>
            </a:r>
            <a:r>
              <a:rPr lang="en-US" sz="3427">
                <a:solidFill>
                  <a:srgbClr val="000000"/>
                </a:solidFill>
                <a:latin typeface="Open Sans"/>
              </a:rPr>
              <a:t> of people are behind the cameras. </a:t>
            </a:r>
          </a:p>
          <a:p>
            <a:pPr algn="ctr">
              <a:lnSpc>
                <a:spcPts val="5691"/>
              </a:lnSpc>
            </a:pPr>
            <a:endParaRPr lang="en-US" sz="3427">
              <a:solidFill>
                <a:srgbClr val="000000"/>
              </a:solidFill>
              <a:latin typeface="Open Sans"/>
            </a:endParaRP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863551" y="3017382"/>
            <a:ext cx="3395749" cy="6553200"/>
          </a:xfrm>
          <a:prstGeom prst="rect">
            <a:avLst/>
          </a:prstGeom>
        </p:spPr>
      </p:pic>
      <p:sp>
        <p:nvSpPr>
          <p:cNvPr id="12" name="TextBox 12"/>
          <p:cNvSpPr txBox="1"/>
          <p:nvPr/>
        </p:nvSpPr>
        <p:spPr>
          <a:xfrm>
            <a:off x="1038225" y="1228725"/>
            <a:ext cx="10198100" cy="2153569"/>
          </a:xfrm>
          <a:prstGeom prst="rect">
            <a:avLst/>
          </a:prstGeom>
        </p:spPr>
        <p:txBody>
          <a:bodyPr lIns="0" tIns="0" rIns="0" bIns="0" rtlCol="0" anchor="t">
            <a:spAutoFit/>
          </a:bodyPr>
          <a:lstStyle/>
          <a:p>
            <a:pPr marL="0" lvl="0" indent="0" algn="l">
              <a:lnSpc>
                <a:spcPts val="6835"/>
              </a:lnSpc>
              <a:spcBef>
                <a:spcPct val="0"/>
              </a:spcBef>
            </a:pPr>
            <a:r>
              <a:rPr lang="en-US" sz="9764">
                <a:solidFill>
                  <a:srgbClr val="000000"/>
                </a:solidFill>
                <a:latin typeface="TAN Tangkiwood"/>
              </a:rPr>
              <a:t>When producing a pornographic film...</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4259" y="8458940"/>
            <a:ext cx="2338061" cy="2223283"/>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25759" y="417982"/>
            <a:ext cx="1850481" cy="1984430"/>
          </a:xfrm>
          <a:prstGeom prst="rect">
            <a:avLst/>
          </a:prstGeom>
        </p:spPr>
      </p:pic>
      <p:sp>
        <p:nvSpPr>
          <p:cNvPr id="16" name="Slide Number Placeholder 15">
            <a:extLst>
              <a:ext uri="{FF2B5EF4-FFF2-40B4-BE49-F238E27FC236}">
                <a16:creationId xmlns:a16="http://schemas.microsoft.com/office/drawing/2014/main" id="{119612AE-C60E-E53B-5374-AE3F10549F56}"/>
              </a:ext>
            </a:extLst>
          </p:cNvPr>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222099" y="1100104"/>
            <a:ext cx="15843802" cy="3020444"/>
          </a:xfrm>
          <a:prstGeom prst="rect">
            <a:avLst/>
          </a:prstGeom>
        </p:spPr>
        <p:txBody>
          <a:bodyPr lIns="0" tIns="0" rIns="0" bIns="0" rtlCol="0" anchor="t">
            <a:spAutoFit/>
          </a:bodyPr>
          <a:lstStyle/>
          <a:p>
            <a:pPr algn="ctr">
              <a:lnSpc>
                <a:spcPts val="12119"/>
              </a:lnSpc>
            </a:pPr>
            <a:r>
              <a:rPr lang="en-US" sz="8656">
                <a:solidFill>
                  <a:srgbClr val="000000"/>
                </a:solidFill>
                <a:latin typeface="Open Sans Extra Bold"/>
              </a:rPr>
              <a:t>Porn sex: </a:t>
            </a:r>
          </a:p>
          <a:p>
            <a:pPr algn="ctr">
              <a:lnSpc>
                <a:spcPts val="12119"/>
              </a:lnSpc>
            </a:pPr>
            <a:r>
              <a:rPr lang="en-US" sz="8656">
                <a:solidFill>
                  <a:srgbClr val="000000"/>
                </a:solidFill>
                <a:latin typeface="Open Sans Extra Bold"/>
              </a:rPr>
              <a:t>Fact or Fiction?</a:t>
            </a:r>
          </a:p>
        </p:txBody>
      </p:sp>
      <p:pic>
        <p:nvPicPr>
          <p:cNvPr id="3" name="Picture 3"/>
          <p:cNvPicPr>
            <a:picLocks noChangeAspect="1"/>
          </p:cNvPicPr>
          <p:nvPr/>
        </p:nvPicPr>
        <p:blipFill>
          <a:blip r:embed="rId2"/>
          <a:srcRect/>
          <a:stretch>
            <a:fillRect/>
          </a:stretch>
        </p:blipFill>
        <p:spPr>
          <a:xfrm>
            <a:off x="5313751" y="2357440"/>
            <a:ext cx="1946795" cy="2263716"/>
          </a:xfrm>
          <a:prstGeom prst="rect">
            <a:avLst/>
          </a:prstGeom>
        </p:spPr>
      </p:pic>
      <p:pic>
        <p:nvPicPr>
          <p:cNvPr id="4" name="Picture 4"/>
          <p:cNvPicPr>
            <a:picLocks noChangeAspect="1"/>
          </p:cNvPicPr>
          <p:nvPr/>
        </p:nvPicPr>
        <p:blipFill>
          <a:blip r:embed="rId3"/>
          <a:srcRect/>
          <a:stretch>
            <a:fillRect/>
          </a:stretch>
        </p:blipFill>
        <p:spPr>
          <a:xfrm>
            <a:off x="8743050" y="2042242"/>
            <a:ext cx="4783653" cy="2894110"/>
          </a:xfrm>
          <a:prstGeom prst="rect">
            <a:avLst/>
          </a:prstGeom>
        </p:spPr>
      </p:pic>
      <p:grpSp>
        <p:nvGrpSpPr>
          <p:cNvPr id="5" name="Group 5"/>
          <p:cNvGrpSpPr/>
          <p:nvPr/>
        </p:nvGrpSpPr>
        <p:grpSpPr>
          <a:xfrm>
            <a:off x="-445638" y="4765373"/>
            <a:ext cx="18129874" cy="8008632"/>
            <a:chOff x="76200" y="-99589"/>
            <a:chExt cx="4774946" cy="2109269"/>
          </a:xfrm>
        </p:grpSpPr>
        <p:sp>
          <p:nvSpPr>
            <p:cNvPr id="6" name="Freeform 6"/>
            <p:cNvSpPr/>
            <p:nvPr/>
          </p:nvSpPr>
          <p:spPr>
            <a:xfrm>
              <a:off x="275383" y="-99589"/>
              <a:ext cx="4575763"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4474" y="2965637"/>
            <a:ext cx="2855408" cy="2855408"/>
          </a:xfrm>
          <a:prstGeom prst="rect">
            <a:avLst/>
          </a:prstGeom>
        </p:spPr>
      </p:pic>
      <p:sp>
        <p:nvSpPr>
          <p:cNvPr id="9" name="TextBox 9"/>
          <p:cNvSpPr txBox="1"/>
          <p:nvPr/>
        </p:nvSpPr>
        <p:spPr>
          <a:xfrm>
            <a:off x="1336835" y="7771603"/>
            <a:ext cx="15614330" cy="1470659"/>
          </a:xfrm>
          <a:prstGeom prst="rect">
            <a:avLst/>
          </a:prstGeom>
        </p:spPr>
        <p:txBody>
          <a:bodyPr lIns="0" tIns="0" rIns="0" bIns="0" rtlCol="0" anchor="t">
            <a:spAutoFit/>
          </a:bodyPr>
          <a:lstStyle/>
          <a:p>
            <a:pPr algn="ctr">
              <a:lnSpc>
                <a:spcPts val="5953"/>
              </a:lnSpc>
            </a:pPr>
            <a:r>
              <a:rPr lang="en-US" sz="4252" dirty="0">
                <a:solidFill>
                  <a:srgbClr val="000000"/>
                </a:solidFill>
                <a:latin typeface="Arialle Bold"/>
              </a:rPr>
              <a:t>What other types of media present versions of sex or intimate relationships that are incomplete or unrealistic?</a:t>
            </a:r>
          </a:p>
        </p:txBody>
      </p:sp>
      <p:sp>
        <p:nvSpPr>
          <p:cNvPr id="10" name="TextBox 10"/>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11" name="Slide Number Placeholder 10">
            <a:extLst>
              <a:ext uri="{FF2B5EF4-FFF2-40B4-BE49-F238E27FC236}">
                <a16:creationId xmlns:a16="http://schemas.microsoft.com/office/drawing/2014/main" id="{54E0610F-4EB7-7BA8-791F-895F3E654E2E}"/>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14" name="Cloud 13">
            <a:extLst>
              <a:ext uri="{FF2B5EF4-FFF2-40B4-BE49-F238E27FC236}">
                <a16:creationId xmlns:a16="http://schemas.microsoft.com/office/drawing/2014/main" id="{D3530BF6-00E8-BBCF-4D78-0D0A6929BDA7}"/>
              </a:ext>
            </a:extLst>
          </p:cNvPr>
          <p:cNvSpPr/>
          <p:nvPr/>
        </p:nvSpPr>
        <p:spPr>
          <a:xfrm>
            <a:off x="13098193" y="4092372"/>
            <a:ext cx="5444965" cy="3207822"/>
          </a:xfrm>
          <a:prstGeom prst="cloud">
            <a:avLst/>
          </a:prstGeom>
          <a:solidFill>
            <a:srgbClr val="AA89BA"/>
          </a:solidFill>
          <a:ln>
            <a:solidFill>
              <a:srgbClr val="AA8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42FBF330-C672-9918-B3CB-33908613B90F}"/>
              </a:ext>
            </a:extLst>
          </p:cNvPr>
          <p:cNvSpPr txBox="1"/>
          <p:nvPr/>
        </p:nvSpPr>
        <p:spPr>
          <a:xfrm>
            <a:off x="14097000" y="4856178"/>
            <a:ext cx="3505201" cy="1446550"/>
          </a:xfrm>
          <a:prstGeom prst="rect">
            <a:avLst/>
          </a:prstGeom>
          <a:noFill/>
        </p:spPr>
        <p:txBody>
          <a:bodyPr wrap="square" rtlCol="0">
            <a:spAutoFit/>
          </a:bodyPr>
          <a:lstStyle/>
          <a:p>
            <a:pPr algn="ctr"/>
            <a:r>
              <a:rPr lang="en-CA" sz="4400" b="1" dirty="0">
                <a:solidFill>
                  <a:schemeClr val="bg2"/>
                </a:solidFill>
              </a:rPr>
              <a:t>See next slide for a hint!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222099" y="1100104"/>
            <a:ext cx="15843802" cy="3020444"/>
          </a:xfrm>
          <a:prstGeom prst="rect">
            <a:avLst/>
          </a:prstGeom>
        </p:spPr>
        <p:txBody>
          <a:bodyPr lIns="0" tIns="0" rIns="0" bIns="0" rtlCol="0" anchor="t">
            <a:spAutoFit/>
          </a:bodyPr>
          <a:lstStyle/>
          <a:p>
            <a:pPr algn="ctr">
              <a:lnSpc>
                <a:spcPts val="12119"/>
              </a:lnSpc>
            </a:pPr>
            <a:r>
              <a:rPr lang="en-US" sz="8656">
                <a:solidFill>
                  <a:srgbClr val="000000"/>
                </a:solidFill>
                <a:latin typeface="Open Sans Extra Bold"/>
              </a:rPr>
              <a:t>Porn sex: </a:t>
            </a:r>
          </a:p>
          <a:p>
            <a:pPr algn="ctr">
              <a:lnSpc>
                <a:spcPts val="12119"/>
              </a:lnSpc>
            </a:pPr>
            <a:r>
              <a:rPr lang="en-US" sz="8656">
                <a:solidFill>
                  <a:srgbClr val="000000"/>
                </a:solidFill>
                <a:latin typeface="Open Sans Extra Bold"/>
              </a:rPr>
              <a:t>Fact or Fiction?</a:t>
            </a:r>
          </a:p>
        </p:txBody>
      </p:sp>
      <p:pic>
        <p:nvPicPr>
          <p:cNvPr id="3" name="Picture 3"/>
          <p:cNvPicPr>
            <a:picLocks noChangeAspect="1"/>
          </p:cNvPicPr>
          <p:nvPr/>
        </p:nvPicPr>
        <p:blipFill>
          <a:blip r:embed="rId2"/>
          <a:srcRect/>
          <a:stretch>
            <a:fillRect/>
          </a:stretch>
        </p:blipFill>
        <p:spPr>
          <a:xfrm>
            <a:off x="5313751" y="2357440"/>
            <a:ext cx="1946795" cy="2263716"/>
          </a:xfrm>
          <a:prstGeom prst="rect">
            <a:avLst/>
          </a:prstGeom>
        </p:spPr>
      </p:pic>
      <p:pic>
        <p:nvPicPr>
          <p:cNvPr id="4" name="Picture 4"/>
          <p:cNvPicPr>
            <a:picLocks noChangeAspect="1"/>
          </p:cNvPicPr>
          <p:nvPr/>
        </p:nvPicPr>
        <p:blipFill>
          <a:blip r:embed="rId3"/>
          <a:srcRect/>
          <a:stretch>
            <a:fillRect/>
          </a:stretch>
        </p:blipFill>
        <p:spPr>
          <a:xfrm>
            <a:off x="8743050" y="2042242"/>
            <a:ext cx="4783653" cy="2894110"/>
          </a:xfrm>
          <a:prstGeom prst="rect">
            <a:avLst/>
          </a:prstGeom>
        </p:spPr>
      </p:pic>
      <p:grpSp>
        <p:nvGrpSpPr>
          <p:cNvPr id="5" name="Group 5"/>
          <p:cNvGrpSpPr/>
          <p:nvPr/>
        </p:nvGrpSpPr>
        <p:grpSpPr>
          <a:xfrm>
            <a:off x="-321887" y="4621156"/>
            <a:ext cx="18129874" cy="8008632"/>
            <a:chOff x="76200" y="-99589"/>
            <a:chExt cx="4774946" cy="2109269"/>
          </a:xfrm>
        </p:grpSpPr>
        <p:sp>
          <p:nvSpPr>
            <p:cNvPr id="6" name="Freeform 6"/>
            <p:cNvSpPr/>
            <p:nvPr/>
          </p:nvSpPr>
          <p:spPr>
            <a:xfrm>
              <a:off x="275383" y="-99589"/>
              <a:ext cx="4575763"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4474" y="2965637"/>
            <a:ext cx="2855408" cy="2855408"/>
          </a:xfrm>
          <a:prstGeom prst="rect">
            <a:avLst/>
          </a:prstGeom>
        </p:spPr>
      </p:pic>
      <p:sp>
        <p:nvSpPr>
          <p:cNvPr id="9" name="TextBox 9"/>
          <p:cNvSpPr txBox="1"/>
          <p:nvPr/>
        </p:nvSpPr>
        <p:spPr>
          <a:xfrm>
            <a:off x="1314021" y="7163155"/>
            <a:ext cx="15614330" cy="2240100"/>
          </a:xfrm>
          <a:prstGeom prst="rect">
            <a:avLst/>
          </a:prstGeom>
        </p:spPr>
        <p:txBody>
          <a:bodyPr lIns="0" tIns="0" rIns="0" bIns="0" rtlCol="0" anchor="t">
            <a:spAutoFit/>
          </a:bodyPr>
          <a:lstStyle/>
          <a:p>
            <a:pPr algn="ctr">
              <a:lnSpc>
                <a:spcPts val="5953"/>
              </a:lnSpc>
            </a:pPr>
            <a:r>
              <a:rPr lang="en-US" sz="5400" dirty="0">
                <a:solidFill>
                  <a:srgbClr val="7030A0"/>
                </a:solidFill>
                <a:latin typeface="Arialle Bold"/>
              </a:rPr>
              <a:t>HINT</a:t>
            </a:r>
            <a:r>
              <a:rPr lang="en-US" sz="4252" dirty="0">
                <a:solidFill>
                  <a:srgbClr val="000000"/>
                </a:solidFill>
                <a:latin typeface="Arialle Bold"/>
              </a:rPr>
              <a:t>: Do you know any </a:t>
            </a:r>
            <a:r>
              <a:rPr lang="en-US" sz="4252" dirty="0">
                <a:solidFill>
                  <a:srgbClr val="7030A0"/>
                </a:solidFill>
                <a:latin typeface="Arialle Bold"/>
              </a:rPr>
              <a:t>television shows</a:t>
            </a:r>
            <a:r>
              <a:rPr lang="en-US" sz="4252" dirty="0">
                <a:solidFill>
                  <a:srgbClr val="000000"/>
                </a:solidFill>
                <a:latin typeface="Arialle Bold"/>
              </a:rPr>
              <a:t>, </a:t>
            </a:r>
            <a:r>
              <a:rPr lang="en-US" sz="4252" dirty="0">
                <a:solidFill>
                  <a:srgbClr val="7030A0"/>
                </a:solidFill>
                <a:latin typeface="Arialle Bold"/>
              </a:rPr>
              <a:t>movies</a:t>
            </a:r>
            <a:r>
              <a:rPr lang="en-US" sz="4252" dirty="0">
                <a:solidFill>
                  <a:srgbClr val="000000"/>
                </a:solidFill>
                <a:latin typeface="Arialle Bold"/>
              </a:rPr>
              <a:t>, or </a:t>
            </a:r>
            <a:r>
              <a:rPr lang="en-US" sz="4252" dirty="0">
                <a:solidFill>
                  <a:srgbClr val="7030A0"/>
                </a:solidFill>
                <a:latin typeface="Arialle Bold"/>
              </a:rPr>
              <a:t>magazines</a:t>
            </a:r>
            <a:r>
              <a:rPr lang="en-US" sz="4252" dirty="0">
                <a:solidFill>
                  <a:srgbClr val="000000"/>
                </a:solidFill>
                <a:latin typeface="Arialle Bold"/>
              </a:rPr>
              <a:t> that have incomplete or unrealistic portrayals of sex and intimate relationships. </a:t>
            </a:r>
          </a:p>
        </p:txBody>
      </p:sp>
      <p:sp>
        <p:nvSpPr>
          <p:cNvPr id="10" name="TextBox 10"/>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11" name="Slide Number Placeholder 10">
            <a:extLst>
              <a:ext uri="{FF2B5EF4-FFF2-40B4-BE49-F238E27FC236}">
                <a16:creationId xmlns:a16="http://schemas.microsoft.com/office/drawing/2014/main" id="{54E0610F-4EB7-7BA8-791F-895F3E654E2E}"/>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313696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674187" y="-3019094"/>
            <a:ext cx="12601655" cy="1554015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9525">
            <a:off x="6323157" y="8517639"/>
            <a:ext cx="730840" cy="69629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6116" y="6334603"/>
            <a:ext cx="11014991" cy="382770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645965"/>
            <a:ext cx="4077503" cy="334355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70022" y="6644271"/>
            <a:ext cx="4467776" cy="3345247"/>
          </a:xfrm>
          <a:prstGeom prst="rect">
            <a:avLst/>
          </a:prstGeom>
        </p:spPr>
      </p:pic>
      <p:sp>
        <p:nvSpPr>
          <p:cNvPr id="7" name="TextBox 7"/>
          <p:cNvSpPr txBox="1"/>
          <p:nvPr/>
        </p:nvSpPr>
        <p:spPr>
          <a:xfrm>
            <a:off x="4016606" y="3477451"/>
            <a:ext cx="9916818" cy="2804243"/>
          </a:xfrm>
          <a:prstGeom prst="rect">
            <a:avLst/>
          </a:prstGeom>
        </p:spPr>
        <p:txBody>
          <a:bodyPr lIns="0" tIns="0" rIns="0" bIns="0" rtlCol="0" anchor="t">
            <a:spAutoFit/>
          </a:bodyPr>
          <a:lstStyle/>
          <a:p>
            <a:pPr marL="0" lvl="0" indent="0" algn="ctr">
              <a:lnSpc>
                <a:spcPts val="8907"/>
              </a:lnSpc>
              <a:spcBef>
                <a:spcPct val="0"/>
              </a:spcBef>
            </a:pPr>
            <a:r>
              <a:rPr lang="en-US" sz="12724">
                <a:solidFill>
                  <a:srgbClr val="000000"/>
                </a:solidFill>
                <a:latin typeface="TAN Tangkiwood"/>
              </a:rPr>
              <a:t>Porn and Representation</a:t>
            </a:r>
          </a:p>
        </p:txBody>
      </p:sp>
      <p:sp>
        <p:nvSpPr>
          <p:cNvPr id="8" name="Slide Number Placeholder 7">
            <a:extLst>
              <a:ext uri="{FF2B5EF4-FFF2-40B4-BE49-F238E27FC236}">
                <a16:creationId xmlns:a16="http://schemas.microsoft.com/office/drawing/2014/main" id="{8673DA27-88DA-332F-FE6C-1B5EEA4EAB2E}"/>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2673">
            <a:off x="4157464" y="2693763"/>
            <a:ext cx="1594253" cy="45037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9283072" y="6122346"/>
            <a:ext cx="866307" cy="3135954"/>
          </a:xfrm>
          <a:prstGeom prst="rect">
            <a:avLst/>
          </a:prstGeom>
        </p:spPr>
      </p:pic>
      <p:sp>
        <p:nvSpPr>
          <p:cNvPr id="4" name="TextBox 4"/>
          <p:cNvSpPr txBox="1"/>
          <p:nvPr/>
        </p:nvSpPr>
        <p:spPr>
          <a:xfrm>
            <a:off x="1028700" y="641021"/>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5" name="TextBox 5"/>
          <p:cNvSpPr txBox="1"/>
          <p:nvPr/>
        </p:nvSpPr>
        <p:spPr>
          <a:xfrm>
            <a:off x="5182190" y="2867527"/>
            <a:ext cx="8201764"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Not all bodies are treated the same way. </a:t>
            </a:r>
          </a:p>
        </p:txBody>
      </p:sp>
      <p:sp>
        <p:nvSpPr>
          <p:cNvPr id="6" name="TextBox 6"/>
          <p:cNvSpPr txBox="1"/>
          <p:nvPr/>
        </p:nvSpPr>
        <p:spPr>
          <a:xfrm>
            <a:off x="1028700" y="140716"/>
            <a:ext cx="4624987" cy="887984"/>
          </a:xfrm>
          <a:prstGeom prst="rect">
            <a:avLst/>
          </a:prstGeom>
        </p:spPr>
        <p:txBody>
          <a:bodyPr lIns="0" tIns="0" rIns="0" bIns="0" rtlCol="0" anchor="t">
            <a:spAutoFit/>
          </a:bodyPr>
          <a:lstStyle/>
          <a:p>
            <a:pPr algn="ctr">
              <a:lnSpc>
                <a:spcPts val="7200"/>
              </a:lnSpc>
            </a:pPr>
            <a:r>
              <a:rPr lang="en-US" sz="5143">
                <a:solidFill>
                  <a:srgbClr val="FFFFFF"/>
                </a:solidFill>
                <a:latin typeface="Open Sans Bold"/>
              </a:rPr>
              <a:t>(Mainstream)</a:t>
            </a:r>
          </a:p>
        </p:txBody>
      </p:sp>
      <p:sp>
        <p:nvSpPr>
          <p:cNvPr id="7" name="TextBox 7"/>
          <p:cNvSpPr txBox="1"/>
          <p:nvPr/>
        </p:nvSpPr>
        <p:spPr>
          <a:xfrm>
            <a:off x="2374705" y="6046146"/>
            <a:ext cx="6557962" cy="2941579"/>
          </a:xfrm>
          <a:prstGeom prst="rect">
            <a:avLst/>
          </a:prstGeom>
        </p:spPr>
        <p:txBody>
          <a:bodyPr lIns="0" tIns="0" rIns="0" bIns="0" rtlCol="0" anchor="t">
            <a:spAutoFit/>
          </a:bodyPr>
          <a:lstStyle/>
          <a:p>
            <a:pPr marL="904576" lvl="1" indent="-452288">
              <a:lnSpc>
                <a:spcPts val="5865"/>
              </a:lnSpc>
              <a:buFont typeface="Arial"/>
              <a:buChar char="•"/>
            </a:pPr>
            <a:r>
              <a:rPr lang="en-US" sz="4189">
                <a:solidFill>
                  <a:srgbClr val="000000"/>
                </a:solidFill>
                <a:latin typeface="Open Sans"/>
              </a:rPr>
              <a:t>Women</a:t>
            </a:r>
          </a:p>
          <a:p>
            <a:pPr marL="904576" lvl="1" indent="-452288">
              <a:lnSpc>
                <a:spcPts val="5865"/>
              </a:lnSpc>
              <a:buFont typeface="Arial"/>
              <a:buChar char="•"/>
            </a:pPr>
            <a:r>
              <a:rPr lang="en-US" sz="4189">
                <a:solidFill>
                  <a:srgbClr val="000000"/>
                </a:solidFill>
                <a:latin typeface="Open Sans"/>
              </a:rPr>
              <a:t>People of color</a:t>
            </a:r>
          </a:p>
          <a:p>
            <a:pPr marL="904576" lvl="1" indent="-452288">
              <a:lnSpc>
                <a:spcPts val="5865"/>
              </a:lnSpc>
              <a:buFont typeface="Arial"/>
              <a:buChar char="•"/>
            </a:pPr>
            <a:r>
              <a:rPr lang="en-US" sz="4189">
                <a:solidFill>
                  <a:srgbClr val="000000"/>
                </a:solidFill>
                <a:latin typeface="Open Sans"/>
              </a:rPr>
              <a:t>People with disabilities</a:t>
            </a:r>
          </a:p>
          <a:p>
            <a:pPr marL="904576" lvl="1" indent="-452288">
              <a:lnSpc>
                <a:spcPts val="5865"/>
              </a:lnSpc>
              <a:buFont typeface="Arial"/>
              <a:buChar char="•"/>
            </a:pPr>
            <a:r>
              <a:rPr lang="en-US" sz="4189">
                <a:solidFill>
                  <a:srgbClr val="000000"/>
                </a:solidFill>
                <a:latin typeface="Open Sans"/>
              </a:rPr>
              <a:t>LGBTQ+ community</a:t>
            </a:r>
          </a:p>
        </p:txBody>
      </p:sp>
      <p:sp>
        <p:nvSpPr>
          <p:cNvPr id="8" name="TextBox 8"/>
          <p:cNvSpPr txBox="1"/>
          <p:nvPr/>
        </p:nvSpPr>
        <p:spPr>
          <a:xfrm>
            <a:off x="10663730" y="6789096"/>
            <a:ext cx="5249565" cy="1455679"/>
          </a:xfrm>
          <a:prstGeom prst="rect">
            <a:avLst/>
          </a:prstGeom>
        </p:spPr>
        <p:txBody>
          <a:bodyPr lIns="0" tIns="0" rIns="0" bIns="0" rtlCol="0" anchor="t">
            <a:spAutoFit/>
          </a:bodyPr>
          <a:lstStyle/>
          <a:p>
            <a:pPr>
              <a:lnSpc>
                <a:spcPts val="5865"/>
              </a:lnSpc>
            </a:pPr>
            <a:r>
              <a:rPr lang="en-US" sz="4189">
                <a:solidFill>
                  <a:srgbClr val="000000"/>
                </a:solidFill>
                <a:latin typeface="Open Sans Bold"/>
              </a:rPr>
              <a:t>Shallow and limited</a:t>
            </a:r>
          </a:p>
          <a:p>
            <a:pPr>
              <a:lnSpc>
                <a:spcPts val="5865"/>
              </a:lnSpc>
            </a:pPr>
            <a:r>
              <a:rPr lang="en-US" sz="4189">
                <a:solidFill>
                  <a:srgbClr val="000000"/>
                </a:solidFill>
                <a:latin typeface="Open Sans Bold"/>
              </a:rPr>
              <a:t>representations. </a:t>
            </a:r>
          </a:p>
        </p:txBody>
      </p:sp>
      <p:sp>
        <p:nvSpPr>
          <p:cNvPr id="9" name="Slide Number Placeholder 8">
            <a:extLst>
              <a:ext uri="{FF2B5EF4-FFF2-40B4-BE49-F238E27FC236}">
                <a16:creationId xmlns:a16="http://schemas.microsoft.com/office/drawing/2014/main" id="{CAE575C0-9804-A341-69A6-C740325CE3B0}"/>
              </a:ext>
            </a:extLst>
          </p:cNvPr>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sp>
        <p:nvSpPr>
          <p:cNvPr id="2" name="TextBox 2"/>
          <p:cNvSpPr txBox="1"/>
          <p:nvPr/>
        </p:nvSpPr>
        <p:spPr>
          <a:xfrm>
            <a:off x="1028700" y="641021"/>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3" name="TextBox 3"/>
          <p:cNvSpPr txBox="1"/>
          <p:nvPr/>
        </p:nvSpPr>
        <p:spPr>
          <a:xfrm>
            <a:off x="4029875" y="4171002"/>
            <a:ext cx="9525" cy="887095"/>
          </a:xfrm>
          <a:prstGeom prst="rect">
            <a:avLst/>
          </a:prstGeom>
        </p:spPr>
        <p:txBody>
          <a:bodyPr lIns="0" tIns="0" rIns="0" bIns="0" rtlCol="0" anchor="t">
            <a:spAutoFit/>
          </a:bodyPr>
          <a:lstStyle/>
          <a:p>
            <a:pPr algn="ctr">
              <a:lnSpc>
                <a:spcPts val="7279"/>
              </a:lnSpc>
            </a:pPr>
            <a:endParaRPr/>
          </a:p>
        </p:txBody>
      </p:sp>
      <p:sp>
        <p:nvSpPr>
          <p:cNvPr id="4" name="TextBox 4"/>
          <p:cNvSpPr txBox="1"/>
          <p:nvPr/>
        </p:nvSpPr>
        <p:spPr>
          <a:xfrm>
            <a:off x="900454" y="2834009"/>
            <a:ext cx="7505700" cy="887095"/>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Open Sans Bold"/>
              </a:rPr>
              <a:t>Sexual objectification.</a:t>
            </a:r>
          </a:p>
        </p:txBody>
      </p:sp>
      <p:sp>
        <p:nvSpPr>
          <p:cNvPr id="5" name="TextBox 5"/>
          <p:cNvSpPr txBox="1"/>
          <p:nvPr/>
        </p:nvSpPr>
        <p:spPr>
          <a:xfrm>
            <a:off x="1028700" y="3964610"/>
            <a:ext cx="10661716" cy="1780540"/>
          </a:xfrm>
          <a:prstGeom prst="rect">
            <a:avLst/>
          </a:prstGeom>
        </p:spPr>
        <p:txBody>
          <a:bodyPr lIns="0" tIns="0" rIns="0" bIns="0" rtlCol="0" anchor="t">
            <a:spAutoFit/>
          </a:bodyPr>
          <a:lstStyle/>
          <a:p>
            <a:pPr>
              <a:lnSpc>
                <a:spcPts val="4759"/>
              </a:lnSpc>
            </a:pPr>
            <a:r>
              <a:rPr lang="en-US" sz="3399" dirty="0">
                <a:solidFill>
                  <a:srgbClr val="000000"/>
                </a:solidFill>
                <a:latin typeface="Open Sans"/>
              </a:rPr>
              <a:t>When a person's body and sexuality are separated from all of their other characteristics and used for someone's sexual gratification. </a:t>
            </a:r>
            <a:r>
              <a:rPr lang="en-US" sz="3399" dirty="0">
                <a:solidFill>
                  <a:srgbClr val="602053"/>
                </a:solidFill>
                <a:latin typeface="Open Sans Bold"/>
              </a:rPr>
              <a:t>[11]</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2142209" y="3206737"/>
            <a:ext cx="756934" cy="2740031"/>
          </a:xfrm>
          <a:prstGeom prst="rect">
            <a:avLst/>
          </a:prstGeom>
        </p:spPr>
      </p:pic>
      <p:sp>
        <p:nvSpPr>
          <p:cNvPr id="7" name="TextBox 7"/>
          <p:cNvSpPr txBox="1"/>
          <p:nvPr/>
        </p:nvSpPr>
        <p:spPr>
          <a:xfrm>
            <a:off x="13145248" y="3637813"/>
            <a:ext cx="4114052" cy="1479409"/>
          </a:xfrm>
          <a:prstGeom prst="rect">
            <a:avLst/>
          </a:prstGeom>
        </p:spPr>
        <p:txBody>
          <a:bodyPr lIns="0" tIns="0" rIns="0" bIns="0" rtlCol="0" anchor="t">
            <a:spAutoFit/>
          </a:bodyPr>
          <a:lstStyle/>
          <a:p>
            <a:pPr>
              <a:lnSpc>
                <a:spcPts val="3781"/>
              </a:lnSpc>
            </a:pPr>
            <a:r>
              <a:rPr lang="en-US" sz="3858">
                <a:solidFill>
                  <a:srgbClr val="3A50A5"/>
                </a:solidFill>
                <a:latin typeface="Arialle Bold"/>
              </a:rPr>
              <a:t>See the person as a sexual object. </a:t>
            </a:r>
          </a:p>
        </p:txBody>
      </p:sp>
      <p:sp>
        <p:nvSpPr>
          <p:cNvPr id="9" name="Slide Number Placeholder 8">
            <a:extLst>
              <a:ext uri="{FF2B5EF4-FFF2-40B4-BE49-F238E27FC236}">
                <a16:creationId xmlns:a16="http://schemas.microsoft.com/office/drawing/2014/main" id="{83D1D4E4-635D-2B43-F060-17DC1FB6A9F3}"/>
              </a:ext>
            </a:extLst>
          </p:cNvPr>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grpSp>
        <p:nvGrpSpPr>
          <p:cNvPr id="2" name="Group 2"/>
          <p:cNvGrpSpPr/>
          <p:nvPr/>
        </p:nvGrpSpPr>
        <p:grpSpPr>
          <a:xfrm>
            <a:off x="-445638" y="5143500"/>
            <a:ext cx="18047839" cy="8008632"/>
            <a:chOff x="76200" y="0"/>
            <a:chExt cx="4753340" cy="2109269"/>
          </a:xfrm>
        </p:grpSpPr>
        <p:sp>
          <p:nvSpPr>
            <p:cNvPr id="3" name="Freeform 3"/>
            <p:cNvSpPr/>
            <p:nvPr/>
          </p:nvSpPr>
          <p:spPr>
            <a:xfrm>
              <a:off x="329036" y="0"/>
              <a:ext cx="4500504"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350" y="2529224"/>
            <a:ext cx="2855408" cy="2855408"/>
          </a:xfrm>
          <a:prstGeom prst="rect">
            <a:avLst/>
          </a:prstGeom>
        </p:spPr>
      </p:pic>
      <p:sp>
        <p:nvSpPr>
          <p:cNvPr id="7" name="TextBox 7"/>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8" name="TextBox 8"/>
          <p:cNvSpPr txBox="1"/>
          <p:nvPr/>
        </p:nvSpPr>
        <p:spPr>
          <a:xfrm>
            <a:off x="514350" y="623778"/>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10" name="Slide Number Placeholder 9">
            <a:extLst>
              <a:ext uri="{FF2B5EF4-FFF2-40B4-BE49-F238E27FC236}">
                <a16:creationId xmlns:a16="http://schemas.microsoft.com/office/drawing/2014/main" id="{5A33CE6A-A216-F062-1FC2-B09C4DD350D9}"/>
              </a:ext>
            </a:extLst>
          </p:cNvPr>
          <p:cNvSpPr>
            <a:spLocks noGrp="1"/>
          </p:cNvSpPr>
          <p:nvPr>
            <p:ph type="sldNum" sz="quarter" idx="12"/>
          </p:nvPr>
        </p:nvSpPr>
        <p:spPr/>
        <p:txBody>
          <a:bodyPr/>
          <a:lstStyle/>
          <a:p>
            <a:fld id="{B6F15528-21DE-4FAA-801E-634DDDAF4B2B}" type="slidenum">
              <a:rPr lang="en-US" smtClean="0"/>
              <a:pPr/>
              <a:t>27</a:t>
            </a:fld>
            <a:endParaRPr lang="en-US"/>
          </a:p>
        </p:txBody>
      </p:sp>
      <p:sp>
        <p:nvSpPr>
          <p:cNvPr id="12" name="Cloud 11">
            <a:extLst>
              <a:ext uri="{FF2B5EF4-FFF2-40B4-BE49-F238E27FC236}">
                <a16:creationId xmlns:a16="http://schemas.microsoft.com/office/drawing/2014/main" id="{19E06BD9-7D30-9C79-A63D-83EBF6922D69}"/>
              </a:ext>
            </a:extLst>
          </p:cNvPr>
          <p:cNvSpPr/>
          <p:nvPr/>
        </p:nvSpPr>
        <p:spPr>
          <a:xfrm>
            <a:off x="13098193" y="4092372"/>
            <a:ext cx="5444965" cy="3207822"/>
          </a:xfrm>
          <a:prstGeom prst="cloud">
            <a:avLst/>
          </a:prstGeom>
          <a:solidFill>
            <a:srgbClr val="AA89BA"/>
          </a:solidFill>
          <a:ln>
            <a:solidFill>
              <a:srgbClr val="AA8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4795D18C-D04D-7758-DFF5-CA74A9649FE4}"/>
              </a:ext>
            </a:extLst>
          </p:cNvPr>
          <p:cNvSpPr txBox="1"/>
          <p:nvPr/>
        </p:nvSpPr>
        <p:spPr>
          <a:xfrm>
            <a:off x="14097000" y="4856178"/>
            <a:ext cx="3505201" cy="1446550"/>
          </a:xfrm>
          <a:prstGeom prst="rect">
            <a:avLst/>
          </a:prstGeom>
          <a:noFill/>
        </p:spPr>
        <p:txBody>
          <a:bodyPr wrap="square" rtlCol="0">
            <a:spAutoFit/>
          </a:bodyPr>
          <a:lstStyle/>
          <a:p>
            <a:pPr algn="ctr"/>
            <a:r>
              <a:rPr lang="en-CA" sz="4400" b="1" dirty="0">
                <a:solidFill>
                  <a:schemeClr val="bg2"/>
                </a:solidFill>
              </a:rPr>
              <a:t>See next slide for a hint!</a:t>
            </a:r>
          </a:p>
        </p:txBody>
      </p:sp>
      <p:sp>
        <p:nvSpPr>
          <p:cNvPr id="15" name="TextBox 6">
            <a:extLst>
              <a:ext uri="{FF2B5EF4-FFF2-40B4-BE49-F238E27FC236}">
                <a16:creationId xmlns:a16="http://schemas.microsoft.com/office/drawing/2014/main" id="{CDFEA433-BB58-A7CB-884A-8EE8373AD99C}"/>
              </a:ext>
            </a:extLst>
          </p:cNvPr>
          <p:cNvSpPr txBox="1"/>
          <p:nvPr/>
        </p:nvSpPr>
        <p:spPr>
          <a:xfrm>
            <a:off x="1271090" y="7724256"/>
            <a:ext cx="15745820" cy="1463286"/>
          </a:xfrm>
          <a:prstGeom prst="rect">
            <a:avLst/>
          </a:prstGeom>
        </p:spPr>
        <p:txBody>
          <a:bodyPr wrap="square" lIns="0" tIns="0" rIns="0" bIns="0" rtlCol="0" anchor="t">
            <a:spAutoFit/>
          </a:bodyPr>
          <a:lstStyle/>
          <a:p>
            <a:pPr algn="ctr">
              <a:lnSpc>
                <a:spcPts val="5953"/>
              </a:lnSpc>
            </a:pPr>
            <a:r>
              <a:rPr lang="en-US" sz="4000" dirty="0">
                <a:solidFill>
                  <a:srgbClr val="000000"/>
                </a:solidFill>
                <a:latin typeface="Arialle Bold"/>
              </a:rPr>
              <a:t>Is pornography the only media where women are objectified? </a:t>
            </a:r>
            <a:br>
              <a:rPr lang="en-US" sz="4000" dirty="0">
                <a:solidFill>
                  <a:srgbClr val="000000"/>
                </a:solidFill>
                <a:latin typeface="Arialle Bold"/>
              </a:rPr>
            </a:br>
            <a:r>
              <a:rPr lang="en-US" sz="4000" dirty="0">
                <a:solidFill>
                  <a:srgbClr val="000000"/>
                </a:solidFill>
                <a:latin typeface="Arialle Bold"/>
              </a:rPr>
              <a:t>Are women the only people who are objectified in pornography?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grpSp>
        <p:nvGrpSpPr>
          <p:cNvPr id="2" name="Group 2"/>
          <p:cNvGrpSpPr/>
          <p:nvPr/>
        </p:nvGrpSpPr>
        <p:grpSpPr>
          <a:xfrm>
            <a:off x="-354502" y="4762500"/>
            <a:ext cx="18047839" cy="8008632"/>
            <a:chOff x="76200" y="0"/>
            <a:chExt cx="4753340" cy="2109269"/>
          </a:xfrm>
        </p:grpSpPr>
        <p:sp>
          <p:nvSpPr>
            <p:cNvPr id="3" name="Freeform 3"/>
            <p:cNvSpPr/>
            <p:nvPr/>
          </p:nvSpPr>
          <p:spPr>
            <a:xfrm>
              <a:off x="329036" y="0"/>
              <a:ext cx="4500504"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350" y="2529224"/>
            <a:ext cx="2855408" cy="2855408"/>
          </a:xfrm>
          <a:prstGeom prst="rect">
            <a:avLst/>
          </a:prstGeom>
        </p:spPr>
      </p:pic>
      <p:sp>
        <p:nvSpPr>
          <p:cNvPr id="7" name="TextBox 7"/>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8" name="TextBox 8"/>
          <p:cNvSpPr txBox="1"/>
          <p:nvPr/>
        </p:nvSpPr>
        <p:spPr>
          <a:xfrm>
            <a:off x="514350" y="623778"/>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10" name="Slide Number Placeholder 9">
            <a:extLst>
              <a:ext uri="{FF2B5EF4-FFF2-40B4-BE49-F238E27FC236}">
                <a16:creationId xmlns:a16="http://schemas.microsoft.com/office/drawing/2014/main" id="{5A33CE6A-A216-F062-1FC2-B09C4DD350D9}"/>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14" name="TextBox 13">
            <a:extLst>
              <a:ext uri="{FF2B5EF4-FFF2-40B4-BE49-F238E27FC236}">
                <a16:creationId xmlns:a16="http://schemas.microsoft.com/office/drawing/2014/main" id="{FD070B2D-E5A2-A465-8234-62F5865DCE51}"/>
              </a:ext>
            </a:extLst>
          </p:cNvPr>
          <p:cNvSpPr txBox="1"/>
          <p:nvPr/>
        </p:nvSpPr>
        <p:spPr>
          <a:xfrm>
            <a:off x="4244687" y="6392779"/>
            <a:ext cx="9362208" cy="369332"/>
          </a:xfrm>
          <a:prstGeom prst="rect">
            <a:avLst/>
          </a:prstGeom>
          <a:noFill/>
        </p:spPr>
        <p:txBody>
          <a:bodyPr wrap="square">
            <a:spAutoFit/>
          </a:bodyPr>
          <a:lstStyle/>
          <a:p>
            <a:endParaRPr lang="en-CA" dirty="0"/>
          </a:p>
        </p:txBody>
      </p:sp>
      <p:sp>
        <p:nvSpPr>
          <p:cNvPr id="9" name="TextBox 9">
            <a:extLst>
              <a:ext uri="{FF2B5EF4-FFF2-40B4-BE49-F238E27FC236}">
                <a16:creationId xmlns:a16="http://schemas.microsoft.com/office/drawing/2014/main" id="{D3F18F72-7CDA-94E4-C003-9EC592BF228B}"/>
              </a:ext>
            </a:extLst>
          </p:cNvPr>
          <p:cNvSpPr txBox="1"/>
          <p:nvPr/>
        </p:nvSpPr>
        <p:spPr>
          <a:xfrm>
            <a:off x="1336835" y="7381678"/>
            <a:ext cx="15614330" cy="3009542"/>
          </a:xfrm>
          <a:prstGeom prst="rect">
            <a:avLst/>
          </a:prstGeom>
        </p:spPr>
        <p:txBody>
          <a:bodyPr lIns="0" tIns="0" rIns="0" bIns="0" rtlCol="0" anchor="t">
            <a:spAutoFit/>
          </a:bodyPr>
          <a:lstStyle/>
          <a:p>
            <a:pPr algn="ctr">
              <a:lnSpc>
                <a:spcPts val="5953"/>
              </a:lnSpc>
            </a:pPr>
            <a:r>
              <a:rPr lang="en-US" sz="5400" dirty="0">
                <a:solidFill>
                  <a:srgbClr val="7030A0"/>
                </a:solidFill>
                <a:latin typeface="Arialle Bold"/>
              </a:rPr>
              <a:t>HINT</a:t>
            </a:r>
            <a:r>
              <a:rPr lang="en-US" sz="4252" dirty="0">
                <a:solidFill>
                  <a:srgbClr val="000000"/>
                </a:solidFill>
                <a:latin typeface="Arialle Bold"/>
              </a:rPr>
              <a:t>: </a:t>
            </a:r>
            <a:r>
              <a:rPr lang="en-US" sz="3200" dirty="0">
                <a:solidFill>
                  <a:srgbClr val="000000"/>
                </a:solidFill>
                <a:latin typeface="Arialle Bold"/>
              </a:rPr>
              <a:t>Sexual objectification can happen across </a:t>
            </a:r>
            <a:r>
              <a:rPr lang="en-US" sz="3200" dirty="0">
                <a:solidFill>
                  <a:srgbClr val="7030A0"/>
                </a:solidFill>
                <a:latin typeface="Arialle Bold"/>
              </a:rPr>
              <a:t>any and all forms of media</a:t>
            </a:r>
            <a:r>
              <a:rPr lang="en-US" sz="3200" dirty="0">
                <a:solidFill>
                  <a:srgbClr val="000000"/>
                </a:solidFill>
                <a:latin typeface="Arialle Bold"/>
              </a:rPr>
              <a:t>, and usually happens to people from </a:t>
            </a:r>
            <a:r>
              <a:rPr lang="en-US" sz="3200" dirty="0">
                <a:solidFill>
                  <a:srgbClr val="7030A0"/>
                </a:solidFill>
                <a:latin typeface="Arialle Bold"/>
              </a:rPr>
              <a:t>minority groups</a:t>
            </a:r>
            <a:r>
              <a:rPr lang="en-US" sz="3200" dirty="0">
                <a:solidFill>
                  <a:srgbClr val="000000"/>
                </a:solidFill>
                <a:latin typeface="Arialle Bold"/>
              </a:rPr>
              <a:t> or groups that have experiences </a:t>
            </a:r>
            <a:r>
              <a:rPr lang="en-US" sz="3200" dirty="0">
                <a:solidFill>
                  <a:srgbClr val="7030A0"/>
                </a:solidFill>
                <a:latin typeface="Arialle Bold"/>
              </a:rPr>
              <a:t>sexism</a:t>
            </a:r>
            <a:r>
              <a:rPr lang="en-US" sz="3200" dirty="0">
                <a:solidFill>
                  <a:srgbClr val="000000"/>
                </a:solidFill>
                <a:latin typeface="Arialle Bold"/>
              </a:rPr>
              <a:t>, </a:t>
            </a:r>
            <a:r>
              <a:rPr lang="en-US" sz="3200" dirty="0">
                <a:solidFill>
                  <a:srgbClr val="7030A0"/>
                </a:solidFill>
                <a:latin typeface="Arialle Bold"/>
              </a:rPr>
              <a:t>racism</a:t>
            </a:r>
            <a:r>
              <a:rPr lang="en-US" sz="3200" dirty="0">
                <a:solidFill>
                  <a:srgbClr val="000000"/>
                </a:solidFill>
                <a:latin typeface="Arialle Bold"/>
              </a:rPr>
              <a:t>, </a:t>
            </a:r>
            <a:r>
              <a:rPr lang="en-US" sz="3200" dirty="0">
                <a:solidFill>
                  <a:srgbClr val="7030A0"/>
                </a:solidFill>
                <a:latin typeface="Arialle Bold"/>
              </a:rPr>
              <a:t>homophobia</a:t>
            </a:r>
            <a:r>
              <a:rPr lang="en-US" sz="3200" dirty="0">
                <a:solidFill>
                  <a:srgbClr val="000000"/>
                </a:solidFill>
                <a:latin typeface="Arialle Bold"/>
              </a:rPr>
              <a:t>, and </a:t>
            </a:r>
            <a:r>
              <a:rPr lang="en-US" sz="3200" dirty="0">
                <a:solidFill>
                  <a:srgbClr val="7030A0"/>
                </a:solidFill>
                <a:latin typeface="Arialle Bold"/>
              </a:rPr>
              <a:t>transphobia</a:t>
            </a:r>
            <a:r>
              <a:rPr lang="en-US" sz="3200" dirty="0">
                <a:solidFill>
                  <a:srgbClr val="000000"/>
                </a:solidFill>
                <a:latin typeface="Arialle Bold"/>
              </a:rPr>
              <a:t>. </a:t>
            </a:r>
          </a:p>
          <a:p>
            <a:pPr algn="ctr">
              <a:lnSpc>
                <a:spcPts val="5953"/>
              </a:lnSpc>
            </a:pPr>
            <a:r>
              <a:rPr lang="en-US" sz="4252" dirty="0">
                <a:solidFill>
                  <a:srgbClr val="000000"/>
                </a:solidFill>
                <a:latin typeface="Arialle Bold"/>
              </a:rPr>
              <a:t> </a:t>
            </a:r>
          </a:p>
        </p:txBody>
      </p:sp>
    </p:spTree>
    <p:extLst>
      <p:ext uri="{BB962C8B-B14F-4D97-AF65-F5344CB8AC3E}">
        <p14:creationId xmlns:p14="http://schemas.microsoft.com/office/powerpoint/2010/main" val="394296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sp>
        <p:nvSpPr>
          <p:cNvPr id="2" name="TextBox 2"/>
          <p:cNvSpPr txBox="1"/>
          <p:nvPr/>
        </p:nvSpPr>
        <p:spPr>
          <a:xfrm>
            <a:off x="1028700" y="641021"/>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3" name="TextBox 3"/>
          <p:cNvSpPr txBox="1"/>
          <p:nvPr/>
        </p:nvSpPr>
        <p:spPr>
          <a:xfrm>
            <a:off x="4029875" y="4171002"/>
            <a:ext cx="9525" cy="887095"/>
          </a:xfrm>
          <a:prstGeom prst="rect">
            <a:avLst/>
          </a:prstGeom>
        </p:spPr>
        <p:txBody>
          <a:bodyPr lIns="0" tIns="0" rIns="0" bIns="0" rtlCol="0" anchor="t">
            <a:spAutoFit/>
          </a:bodyPr>
          <a:lstStyle/>
          <a:p>
            <a:pPr algn="ctr">
              <a:lnSpc>
                <a:spcPts val="7279"/>
              </a:lnSpc>
            </a:pPr>
            <a:endParaRPr/>
          </a:p>
        </p:txBody>
      </p:sp>
      <p:sp>
        <p:nvSpPr>
          <p:cNvPr id="4" name="TextBox 4"/>
          <p:cNvSpPr txBox="1"/>
          <p:nvPr/>
        </p:nvSpPr>
        <p:spPr>
          <a:xfrm>
            <a:off x="933878" y="2834009"/>
            <a:ext cx="7658100" cy="887095"/>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Open Sans Bold"/>
              </a:rPr>
              <a:t>Sexual objectification.</a:t>
            </a:r>
          </a:p>
        </p:txBody>
      </p:sp>
      <p:sp>
        <p:nvSpPr>
          <p:cNvPr id="5" name="TextBox 5"/>
          <p:cNvSpPr txBox="1"/>
          <p:nvPr/>
        </p:nvSpPr>
        <p:spPr>
          <a:xfrm>
            <a:off x="1063336" y="3986653"/>
            <a:ext cx="10661716" cy="1780540"/>
          </a:xfrm>
          <a:prstGeom prst="rect">
            <a:avLst/>
          </a:prstGeom>
        </p:spPr>
        <p:txBody>
          <a:bodyPr lIns="0" tIns="0" rIns="0" bIns="0" rtlCol="0" anchor="t">
            <a:spAutoFit/>
          </a:bodyPr>
          <a:lstStyle/>
          <a:p>
            <a:pPr>
              <a:lnSpc>
                <a:spcPts val="4759"/>
              </a:lnSpc>
            </a:pPr>
            <a:r>
              <a:rPr lang="en-US" sz="3399" dirty="0">
                <a:solidFill>
                  <a:srgbClr val="000000"/>
                </a:solidFill>
                <a:latin typeface="Open Sans"/>
              </a:rPr>
              <a:t>When a person's body and sexuality are separated from all of their other characteristics and used for someone's sexual gratification. </a:t>
            </a:r>
            <a:r>
              <a:rPr lang="en-US" sz="3399" dirty="0">
                <a:solidFill>
                  <a:srgbClr val="602053"/>
                </a:solidFill>
                <a:latin typeface="Open Sans Bold"/>
              </a:rPr>
              <a:t>[11]</a:t>
            </a:r>
          </a:p>
        </p:txBody>
      </p:sp>
      <p:sp>
        <p:nvSpPr>
          <p:cNvPr id="6" name="TextBox 6"/>
          <p:cNvSpPr txBox="1"/>
          <p:nvPr/>
        </p:nvSpPr>
        <p:spPr>
          <a:xfrm>
            <a:off x="933878" y="6221400"/>
            <a:ext cx="4444703"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Fetishization.</a:t>
            </a:r>
          </a:p>
        </p:txBody>
      </p:sp>
      <p:sp>
        <p:nvSpPr>
          <p:cNvPr id="7" name="TextBox 7"/>
          <p:cNvSpPr txBox="1"/>
          <p:nvPr/>
        </p:nvSpPr>
        <p:spPr>
          <a:xfrm>
            <a:off x="1028700" y="7374044"/>
            <a:ext cx="10661716" cy="1180465"/>
          </a:xfrm>
          <a:prstGeom prst="rect">
            <a:avLst/>
          </a:prstGeom>
        </p:spPr>
        <p:txBody>
          <a:bodyPr lIns="0" tIns="0" rIns="0" bIns="0" rtlCol="0" anchor="t">
            <a:spAutoFit/>
          </a:bodyPr>
          <a:lstStyle/>
          <a:p>
            <a:pPr>
              <a:lnSpc>
                <a:spcPts val="4759"/>
              </a:lnSpc>
            </a:pPr>
            <a:r>
              <a:rPr lang="en-US" sz="3399" dirty="0">
                <a:solidFill>
                  <a:srgbClr val="000000"/>
                </a:solidFill>
                <a:latin typeface="Open Sans"/>
              </a:rPr>
              <a:t>A type of sexual objectification where a specific part of a person’s identity is sexualized.</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2142209" y="3206737"/>
            <a:ext cx="756934" cy="2740031"/>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2142209" y="6518269"/>
            <a:ext cx="756934" cy="2740031"/>
          </a:xfrm>
          <a:prstGeom prst="rect">
            <a:avLst/>
          </a:prstGeom>
        </p:spPr>
      </p:pic>
      <p:sp>
        <p:nvSpPr>
          <p:cNvPr id="10" name="TextBox 10"/>
          <p:cNvSpPr txBox="1"/>
          <p:nvPr/>
        </p:nvSpPr>
        <p:spPr>
          <a:xfrm>
            <a:off x="13145248" y="3637813"/>
            <a:ext cx="4114052" cy="1479409"/>
          </a:xfrm>
          <a:prstGeom prst="rect">
            <a:avLst/>
          </a:prstGeom>
        </p:spPr>
        <p:txBody>
          <a:bodyPr lIns="0" tIns="0" rIns="0" bIns="0" rtlCol="0" anchor="t">
            <a:spAutoFit/>
          </a:bodyPr>
          <a:lstStyle/>
          <a:p>
            <a:pPr>
              <a:lnSpc>
                <a:spcPts val="3781"/>
              </a:lnSpc>
            </a:pPr>
            <a:r>
              <a:rPr lang="en-US" sz="3858">
                <a:solidFill>
                  <a:srgbClr val="3A50A5"/>
                </a:solidFill>
                <a:latin typeface="Arialle Bold"/>
              </a:rPr>
              <a:t>See the person as a sexual object. </a:t>
            </a:r>
          </a:p>
        </p:txBody>
      </p:sp>
      <p:sp>
        <p:nvSpPr>
          <p:cNvPr id="11" name="TextBox 11"/>
          <p:cNvSpPr txBox="1"/>
          <p:nvPr/>
        </p:nvSpPr>
        <p:spPr>
          <a:xfrm>
            <a:off x="13145248" y="6789907"/>
            <a:ext cx="4114052" cy="2206279"/>
          </a:xfrm>
          <a:prstGeom prst="rect">
            <a:avLst/>
          </a:prstGeom>
        </p:spPr>
        <p:txBody>
          <a:bodyPr lIns="0" tIns="0" rIns="0" bIns="0" rtlCol="0" anchor="t">
            <a:spAutoFit/>
          </a:bodyPr>
          <a:lstStyle/>
          <a:p>
            <a:pPr>
              <a:lnSpc>
                <a:spcPts val="4283"/>
              </a:lnSpc>
            </a:pPr>
            <a:r>
              <a:rPr lang="en-US" sz="3858">
                <a:solidFill>
                  <a:srgbClr val="3A50A5"/>
                </a:solidFill>
                <a:latin typeface="Arialle Bold"/>
              </a:rPr>
              <a:t>Use stereotypes and the person's sexuality to get views. </a:t>
            </a:r>
          </a:p>
        </p:txBody>
      </p:sp>
      <p:sp>
        <p:nvSpPr>
          <p:cNvPr id="13" name="Slide Number Placeholder 12">
            <a:extLst>
              <a:ext uri="{FF2B5EF4-FFF2-40B4-BE49-F238E27FC236}">
                <a16:creationId xmlns:a16="http://schemas.microsoft.com/office/drawing/2014/main" id="{082B8D46-C7F9-6FAE-CCFB-E6B4E746A613}"/>
              </a:ext>
            </a:extLst>
          </p:cNvPr>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92464">
            <a:off x="3528250" y="2072985"/>
            <a:ext cx="4734916" cy="1461905"/>
          </a:xfrm>
          <a:prstGeom prst="rect">
            <a:avLst/>
          </a:prstGeom>
        </p:spPr>
      </p:pic>
      <p:grpSp>
        <p:nvGrpSpPr>
          <p:cNvPr id="3" name="Group 3"/>
          <p:cNvGrpSpPr/>
          <p:nvPr/>
        </p:nvGrpSpPr>
        <p:grpSpPr>
          <a:xfrm>
            <a:off x="-445638" y="4621065"/>
            <a:ext cx="15715851" cy="8008632"/>
            <a:chOff x="76200" y="-137596"/>
            <a:chExt cx="4139154" cy="2109269"/>
          </a:xfrm>
        </p:grpSpPr>
        <p:sp>
          <p:nvSpPr>
            <p:cNvPr id="4" name="Freeform 4"/>
            <p:cNvSpPr/>
            <p:nvPr/>
          </p:nvSpPr>
          <p:spPr>
            <a:xfrm>
              <a:off x="892445" y="-137596"/>
              <a:ext cx="3322909"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798627">
            <a:off x="-653300" y="1907897"/>
            <a:ext cx="4934036" cy="4810685"/>
          </a:xfrm>
          <a:prstGeom prst="rect">
            <a:avLst/>
          </a:prstGeom>
        </p:spPr>
      </p:pic>
      <p:sp>
        <p:nvSpPr>
          <p:cNvPr id="7" name="TextBox 7"/>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8" name="TextBox 8"/>
          <p:cNvSpPr txBox="1"/>
          <p:nvPr/>
        </p:nvSpPr>
        <p:spPr>
          <a:xfrm>
            <a:off x="9144000" y="942975"/>
            <a:ext cx="5495414" cy="3377328"/>
          </a:xfrm>
          <a:prstGeom prst="rect">
            <a:avLst/>
          </a:prstGeom>
        </p:spPr>
        <p:txBody>
          <a:bodyPr lIns="0" tIns="0" rIns="0" bIns="0" rtlCol="0" anchor="t">
            <a:spAutoFit/>
          </a:bodyPr>
          <a:lstStyle/>
          <a:p>
            <a:pPr>
              <a:lnSpc>
                <a:spcPts val="6724"/>
              </a:lnSpc>
            </a:pPr>
            <a:r>
              <a:rPr lang="en-US" sz="4803">
                <a:solidFill>
                  <a:srgbClr val="000000"/>
                </a:solidFill>
                <a:latin typeface="Open Sans"/>
              </a:rPr>
              <a:t>Pause the lesson.</a:t>
            </a:r>
          </a:p>
          <a:p>
            <a:pPr>
              <a:lnSpc>
                <a:spcPts val="6724"/>
              </a:lnSpc>
            </a:pPr>
            <a:r>
              <a:rPr lang="en-US" sz="4803">
                <a:solidFill>
                  <a:srgbClr val="000000"/>
                </a:solidFill>
                <a:latin typeface="Open Sans"/>
              </a:rPr>
              <a:t>Read the question. </a:t>
            </a:r>
          </a:p>
          <a:p>
            <a:pPr>
              <a:lnSpc>
                <a:spcPts val="6724"/>
              </a:lnSpc>
            </a:pPr>
            <a:r>
              <a:rPr lang="en-US" sz="4803">
                <a:solidFill>
                  <a:srgbClr val="000000"/>
                </a:solidFill>
                <a:latin typeface="Open Sans"/>
              </a:rPr>
              <a:t>Think about it.</a:t>
            </a:r>
          </a:p>
          <a:p>
            <a:pPr>
              <a:lnSpc>
                <a:spcPts val="6724"/>
              </a:lnSpc>
            </a:pPr>
            <a:r>
              <a:rPr lang="en-US" sz="4803">
                <a:solidFill>
                  <a:srgbClr val="000000"/>
                </a:solidFill>
                <a:latin typeface="Open Sans"/>
              </a:rPr>
              <a:t>Talk about it. </a:t>
            </a:r>
          </a:p>
        </p:txBody>
      </p:sp>
      <p:sp>
        <p:nvSpPr>
          <p:cNvPr id="9" name="TextBox 9"/>
          <p:cNvSpPr txBox="1"/>
          <p:nvPr/>
        </p:nvSpPr>
        <p:spPr>
          <a:xfrm>
            <a:off x="1336835" y="7771603"/>
            <a:ext cx="15614330" cy="739713"/>
          </a:xfrm>
          <a:prstGeom prst="rect">
            <a:avLst/>
          </a:prstGeom>
        </p:spPr>
        <p:txBody>
          <a:bodyPr lIns="0" tIns="0" rIns="0" bIns="0" rtlCol="0" anchor="t">
            <a:spAutoFit/>
          </a:bodyPr>
          <a:lstStyle/>
          <a:p>
            <a:pPr algn="ctr">
              <a:lnSpc>
                <a:spcPts val="5953"/>
              </a:lnSpc>
            </a:pPr>
            <a:r>
              <a:rPr lang="en-US" sz="4252">
                <a:solidFill>
                  <a:srgbClr val="000000"/>
                </a:solidFill>
                <a:latin typeface="Arialle Bold"/>
              </a:rPr>
              <a:t>[Media literacy question.]</a:t>
            </a: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2892599"/>
            <a:ext cx="2855408" cy="2855408"/>
          </a:xfrm>
          <a:prstGeom prst="rect">
            <a:avLst/>
          </a:prstGeom>
        </p:spPr>
      </p:pic>
      <p:sp>
        <p:nvSpPr>
          <p:cNvPr id="11" name="Slide Number Placeholder 10">
            <a:extLst>
              <a:ext uri="{FF2B5EF4-FFF2-40B4-BE49-F238E27FC236}">
                <a16:creationId xmlns:a16="http://schemas.microsoft.com/office/drawing/2014/main" id="{45DF203F-66CC-4855-7BD5-06AD41EB7EB8}"/>
              </a:ext>
            </a:extLst>
          </p:cNvPr>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grpSp>
        <p:nvGrpSpPr>
          <p:cNvPr id="2" name="Group 2"/>
          <p:cNvGrpSpPr/>
          <p:nvPr/>
        </p:nvGrpSpPr>
        <p:grpSpPr>
          <a:xfrm>
            <a:off x="328297" y="4914900"/>
            <a:ext cx="17338279" cy="8008632"/>
            <a:chOff x="76200" y="0"/>
            <a:chExt cx="4566460" cy="2109269"/>
          </a:xfrm>
        </p:grpSpPr>
        <p:sp>
          <p:nvSpPr>
            <p:cNvPr id="3" name="Freeform 3"/>
            <p:cNvSpPr/>
            <p:nvPr/>
          </p:nvSpPr>
          <p:spPr>
            <a:xfrm>
              <a:off x="207381" y="0"/>
              <a:ext cx="4435279"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350" y="2529224"/>
            <a:ext cx="2855408" cy="2855408"/>
          </a:xfrm>
          <a:prstGeom prst="rect">
            <a:avLst/>
          </a:prstGeom>
        </p:spPr>
      </p:pic>
      <p:sp>
        <p:nvSpPr>
          <p:cNvPr id="6" name="TextBox 6"/>
          <p:cNvSpPr txBox="1"/>
          <p:nvPr/>
        </p:nvSpPr>
        <p:spPr>
          <a:xfrm>
            <a:off x="1336835" y="7771603"/>
            <a:ext cx="15614330" cy="2240100"/>
          </a:xfrm>
          <a:prstGeom prst="rect">
            <a:avLst/>
          </a:prstGeom>
        </p:spPr>
        <p:txBody>
          <a:bodyPr lIns="0" tIns="0" rIns="0" bIns="0" rtlCol="0" anchor="t">
            <a:spAutoFit/>
          </a:bodyPr>
          <a:lstStyle/>
          <a:p>
            <a:pPr algn="ctr">
              <a:lnSpc>
                <a:spcPts val="5953"/>
              </a:lnSpc>
            </a:pPr>
            <a:r>
              <a:rPr lang="en-US" sz="4252" dirty="0">
                <a:solidFill>
                  <a:srgbClr val="000000"/>
                </a:solidFill>
                <a:latin typeface="Arialle Bold"/>
              </a:rPr>
              <a:t>What other media might have limiting representations of women, people of color and LGBTQ+ people?</a:t>
            </a:r>
          </a:p>
          <a:p>
            <a:pPr algn="ctr">
              <a:lnSpc>
                <a:spcPts val="5953"/>
              </a:lnSpc>
            </a:pPr>
            <a:endParaRPr lang="en-US" sz="4252" dirty="0">
              <a:solidFill>
                <a:srgbClr val="AA89BA"/>
              </a:solidFill>
              <a:latin typeface="Arialle Bold"/>
            </a:endParaRPr>
          </a:p>
        </p:txBody>
      </p:sp>
      <p:sp>
        <p:nvSpPr>
          <p:cNvPr id="7" name="TextBox 7"/>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8" name="TextBox 8"/>
          <p:cNvSpPr txBox="1"/>
          <p:nvPr/>
        </p:nvSpPr>
        <p:spPr>
          <a:xfrm>
            <a:off x="514350" y="623778"/>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10" name="Slide Number Placeholder 9">
            <a:extLst>
              <a:ext uri="{FF2B5EF4-FFF2-40B4-BE49-F238E27FC236}">
                <a16:creationId xmlns:a16="http://schemas.microsoft.com/office/drawing/2014/main" id="{19FA19B8-0C79-B7C4-67F9-4ACBCBD61951}"/>
              </a:ext>
            </a:extLst>
          </p:cNvPr>
          <p:cNvSpPr>
            <a:spLocks noGrp="1"/>
          </p:cNvSpPr>
          <p:nvPr>
            <p:ph type="sldNum" sz="quarter" idx="12"/>
          </p:nvPr>
        </p:nvSpPr>
        <p:spPr/>
        <p:txBody>
          <a:bodyPr/>
          <a:lstStyle/>
          <a:p>
            <a:fld id="{B6F15528-21DE-4FAA-801E-634DDDAF4B2B}" type="slidenum">
              <a:rPr lang="en-US" smtClean="0"/>
              <a:pPr/>
              <a:t>30</a:t>
            </a:fld>
            <a:endParaRPr lang="en-US"/>
          </a:p>
        </p:txBody>
      </p:sp>
      <p:sp>
        <p:nvSpPr>
          <p:cNvPr id="12" name="Cloud 11">
            <a:extLst>
              <a:ext uri="{FF2B5EF4-FFF2-40B4-BE49-F238E27FC236}">
                <a16:creationId xmlns:a16="http://schemas.microsoft.com/office/drawing/2014/main" id="{3E3949B2-5CFA-0FF3-EF52-EC7FEB262701}"/>
              </a:ext>
            </a:extLst>
          </p:cNvPr>
          <p:cNvSpPr/>
          <p:nvPr/>
        </p:nvSpPr>
        <p:spPr>
          <a:xfrm>
            <a:off x="13098193" y="4092372"/>
            <a:ext cx="5444965" cy="3207822"/>
          </a:xfrm>
          <a:prstGeom prst="cloud">
            <a:avLst/>
          </a:prstGeom>
          <a:solidFill>
            <a:srgbClr val="AA89BA"/>
          </a:solidFill>
          <a:ln>
            <a:solidFill>
              <a:srgbClr val="AA8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81F11E3B-B9D0-65C1-34A7-6DB417D35C8A}"/>
              </a:ext>
            </a:extLst>
          </p:cNvPr>
          <p:cNvSpPr txBox="1"/>
          <p:nvPr/>
        </p:nvSpPr>
        <p:spPr>
          <a:xfrm>
            <a:off x="14097000" y="4856178"/>
            <a:ext cx="3505201" cy="1446550"/>
          </a:xfrm>
          <a:prstGeom prst="rect">
            <a:avLst/>
          </a:prstGeom>
          <a:noFill/>
        </p:spPr>
        <p:txBody>
          <a:bodyPr wrap="square" rtlCol="0">
            <a:spAutoFit/>
          </a:bodyPr>
          <a:lstStyle/>
          <a:p>
            <a:pPr algn="ctr"/>
            <a:r>
              <a:rPr lang="en-CA" sz="4400" b="1" dirty="0">
                <a:solidFill>
                  <a:schemeClr val="bg2"/>
                </a:solidFill>
              </a:rPr>
              <a:t>See next slide for a hint!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grpSp>
        <p:nvGrpSpPr>
          <p:cNvPr id="2" name="Group 2"/>
          <p:cNvGrpSpPr/>
          <p:nvPr/>
        </p:nvGrpSpPr>
        <p:grpSpPr>
          <a:xfrm>
            <a:off x="328297" y="4914900"/>
            <a:ext cx="17338279" cy="8008632"/>
            <a:chOff x="76200" y="0"/>
            <a:chExt cx="4566460" cy="2109269"/>
          </a:xfrm>
        </p:grpSpPr>
        <p:sp>
          <p:nvSpPr>
            <p:cNvPr id="3" name="Freeform 3"/>
            <p:cNvSpPr/>
            <p:nvPr/>
          </p:nvSpPr>
          <p:spPr>
            <a:xfrm>
              <a:off x="207381" y="0"/>
              <a:ext cx="4435279" cy="2109269"/>
            </a:xfrm>
            <a:custGeom>
              <a:avLst/>
              <a:gdLst/>
              <a:ahLst/>
              <a:cxnLst/>
              <a:rect l="l" t="t" r="r" b="b"/>
              <a:pathLst>
                <a:path w="2099857" h="2109269">
                  <a:moveTo>
                    <a:pt x="1049928" y="0"/>
                  </a:moveTo>
                  <a:cubicBezTo>
                    <a:pt x="1630546" y="2597"/>
                    <a:pt x="2099857" y="474011"/>
                    <a:pt x="2099857" y="1054635"/>
                  </a:cubicBezTo>
                  <a:cubicBezTo>
                    <a:pt x="2099857" y="1635258"/>
                    <a:pt x="1630546" y="2106673"/>
                    <a:pt x="1049928" y="2109269"/>
                  </a:cubicBezTo>
                  <a:cubicBezTo>
                    <a:pt x="469311" y="2106673"/>
                    <a:pt x="0" y="1635258"/>
                    <a:pt x="0" y="1054635"/>
                  </a:cubicBezTo>
                  <a:cubicBezTo>
                    <a:pt x="0" y="474011"/>
                    <a:pt x="469311" y="2597"/>
                    <a:pt x="1049928" y="0"/>
                  </a:cubicBezTo>
                  <a:close/>
                </a:path>
              </a:pathLst>
            </a:custGeom>
            <a:solidFill>
              <a:srgbClr val="FBDE7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350" y="2529224"/>
            <a:ext cx="2855408" cy="2855408"/>
          </a:xfrm>
          <a:prstGeom prst="rect">
            <a:avLst/>
          </a:prstGeom>
        </p:spPr>
      </p:pic>
      <p:sp>
        <p:nvSpPr>
          <p:cNvPr id="7" name="TextBox 7"/>
          <p:cNvSpPr txBox="1"/>
          <p:nvPr/>
        </p:nvSpPr>
        <p:spPr>
          <a:xfrm>
            <a:off x="5070855" y="5659120"/>
            <a:ext cx="7853164" cy="1533525"/>
          </a:xfrm>
          <a:prstGeom prst="rect">
            <a:avLst/>
          </a:prstGeom>
        </p:spPr>
        <p:txBody>
          <a:bodyPr lIns="0" tIns="0" rIns="0" bIns="0" rtlCol="0" anchor="t">
            <a:spAutoFit/>
          </a:bodyPr>
          <a:lstStyle/>
          <a:p>
            <a:pPr algn="ctr">
              <a:lnSpc>
                <a:spcPts val="12599"/>
              </a:lnSpc>
            </a:pPr>
            <a:r>
              <a:rPr lang="en-US" sz="9000">
                <a:solidFill>
                  <a:srgbClr val="925FF6"/>
                </a:solidFill>
                <a:latin typeface="Open Sans Extra Bold"/>
              </a:rPr>
              <a:t>Reflection Qs</a:t>
            </a:r>
          </a:p>
        </p:txBody>
      </p:sp>
      <p:sp>
        <p:nvSpPr>
          <p:cNvPr id="8" name="TextBox 8"/>
          <p:cNvSpPr txBox="1"/>
          <p:nvPr/>
        </p:nvSpPr>
        <p:spPr>
          <a:xfrm>
            <a:off x="514350" y="623778"/>
            <a:ext cx="17259300"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Porn &amp; Representation</a:t>
            </a:r>
          </a:p>
        </p:txBody>
      </p:sp>
      <p:sp>
        <p:nvSpPr>
          <p:cNvPr id="10" name="Slide Number Placeholder 9">
            <a:extLst>
              <a:ext uri="{FF2B5EF4-FFF2-40B4-BE49-F238E27FC236}">
                <a16:creationId xmlns:a16="http://schemas.microsoft.com/office/drawing/2014/main" id="{19FA19B8-0C79-B7C4-67F9-4ACBCBD61951}"/>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11" name="TextBox 9">
            <a:extLst>
              <a:ext uri="{FF2B5EF4-FFF2-40B4-BE49-F238E27FC236}">
                <a16:creationId xmlns:a16="http://schemas.microsoft.com/office/drawing/2014/main" id="{57F108D1-33C1-68DA-B1D7-5034DF971A83}"/>
              </a:ext>
            </a:extLst>
          </p:cNvPr>
          <p:cNvSpPr txBox="1"/>
          <p:nvPr/>
        </p:nvSpPr>
        <p:spPr>
          <a:xfrm>
            <a:off x="1336835" y="7673286"/>
            <a:ext cx="15614330" cy="2240100"/>
          </a:xfrm>
          <a:prstGeom prst="rect">
            <a:avLst/>
          </a:prstGeom>
        </p:spPr>
        <p:txBody>
          <a:bodyPr lIns="0" tIns="0" rIns="0" bIns="0" rtlCol="0" anchor="t">
            <a:spAutoFit/>
          </a:bodyPr>
          <a:lstStyle/>
          <a:p>
            <a:pPr algn="ctr">
              <a:lnSpc>
                <a:spcPts val="5953"/>
              </a:lnSpc>
            </a:pPr>
            <a:r>
              <a:rPr lang="en-US" sz="5400" dirty="0">
                <a:solidFill>
                  <a:srgbClr val="7030A0"/>
                </a:solidFill>
                <a:latin typeface="Arialle Bold"/>
              </a:rPr>
              <a:t>HINT</a:t>
            </a:r>
            <a:r>
              <a:rPr lang="en-US" sz="4252" dirty="0">
                <a:solidFill>
                  <a:srgbClr val="000000"/>
                </a:solidFill>
                <a:latin typeface="Arialle Bold"/>
              </a:rPr>
              <a:t>: </a:t>
            </a:r>
            <a:r>
              <a:rPr lang="en-US" sz="4000" dirty="0">
                <a:solidFill>
                  <a:srgbClr val="000000"/>
                </a:solidFill>
                <a:latin typeface="Arialle Bold"/>
              </a:rPr>
              <a:t>Do you know any </a:t>
            </a:r>
            <a:r>
              <a:rPr lang="en-US" sz="4000" dirty="0">
                <a:solidFill>
                  <a:srgbClr val="7030A0"/>
                </a:solidFill>
                <a:latin typeface="Arialle Bold"/>
              </a:rPr>
              <a:t>songs</a:t>
            </a:r>
            <a:r>
              <a:rPr lang="en-US" sz="4000" dirty="0">
                <a:latin typeface="Arialle Bold"/>
              </a:rPr>
              <a:t>,</a:t>
            </a:r>
            <a:r>
              <a:rPr lang="en-US" sz="4000" dirty="0">
                <a:solidFill>
                  <a:srgbClr val="7030A0"/>
                </a:solidFill>
                <a:latin typeface="Arialle Bold"/>
              </a:rPr>
              <a:t> music videos</a:t>
            </a:r>
            <a:r>
              <a:rPr lang="en-US" sz="4000" dirty="0">
                <a:latin typeface="Arialle Bold"/>
              </a:rPr>
              <a:t>,</a:t>
            </a:r>
            <a:r>
              <a:rPr lang="en-US" sz="4000" dirty="0">
                <a:solidFill>
                  <a:srgbClr val="7030A0"/>
                </a:solidFill>
                <a:latin typeface="Arialle Bold"/>
              </a:rPr>
              <a:t> books</a:t>
            </a:r>
            <a:r>
              <a:rPr lang="en-US" sz="4000" dirty="0">
                <a:latin typeface="Arialle Bold"/>
              </a:rPr>
              <a:t>, or </a:t>
            </a:r>
            <a:r>
              <a:rPr lang="en-US" sz="4000" dirty="0">
                <a:solidFill>
                  <a:srgbClr val="7030A0"/>
                </a:solidFill>
                <a:latin typeface="Arialle Bold"/>
              </a:rPr>
              <a:t>podcasts </a:t>
            </a:r>
            <a:r>
              <a:rPr lang="en-US" sz="4000" dirty="0">
                <a:latin typeface="Arialle Bold"/>
              </a:rPr>
              <a:t>that present women, people of color and LGBTQ+ people in limiting ways?</a:t>
            </a:r>
            <a:endParaRPr lang="en-US" sz="4252" dirty="0">
              <a:latin typeface="Arialle Bold"/>
            </a:endParaRPr>
          </a:p>
        </p:txBody>
      </p:sp>
    </p:spTree>
    <p:extLst>
      <p:ext uri="{BB962C8B-B14F-4D97-AF65-F5344CB8AC3E}">
        <p14:creationId xmlns:p14="http://schemas.microsoft.com/office/powerpoint/2010/main" val="275366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843172" y="-2626579"/>
            <a:ext cx="12601655" cy="15540158"/>
          </a:xfrm>
          <a:prstGeom prst="rect">
            <a:avLst/>
          </a:prstGeom>
        </p:spPr>
      </p:pic>
      <p:sp>
        <p:nvSpPr>
          <p:cNvPr id="3" name="TextBox 3"/>
          <p:cNvSpPr txBox="1"/>
          <p:nvPr/>
        </p:nvSpPr>
        <p:spPr>
          <a:xfrm>
            <a:off x="3945101" y="3317326"/>
            <a:ext cx="11046210" cy="3097738"/>
          </a:xfrm>
          <a:prstGeom prst="rect">
            <a:avLst/>
          </a:prstGeom>
        </p:spPr>
        <p:txBody>
          <a:bodyPr lIns="0" tIns="0" rIns="0" bIns="0" rtlCol="0" anchor="t">
            <a:spAutoFit/>
          </a:bodyPr>
          <a:lstStyle/>
          <a:p>
            <a:pPr marL="0" lvl="0" indent="0" algn="ctr">
              <a:lnSpc>
                <a:spcPts val="9844"/>
              </a:lnSpc>
              <a:spcBef>
                <a:spcPct val="0"/>
              </a:spcBef>
            </a:pPr>
            <a:r>
              <a:rPr lang="en-US" sz="14063" dirty="0">
                <a:solidFill>
                  <a:srgbClr val="000000"/>
                </a:solidFill>
                <a:latin typeface="TAN Tangkiwood"/>
              </a:rPr>
              <a:t>Thinking Critically!</a:t>
            </a:r>
          </a:p>
        </p:txBody>
      </p:sp>
      <p:pic>
        <p:nvPicPr>
          <p:cNvPr id="4" name="Picture 4"/>
          <p:cNvPicPr>
            <a:picLocks noChangeAspect="1"/>
          </p:cNvPicPr>
          <p:nvPr/>
        </p:nvPicPr>
        <p:blipFill>
          <a:blip r:embed="rId4"/>
          <a:srcRect/>
          <a:stretch>
            <a:fillRect/>
          </a:stretch>
        </p:blipFill>
        <p:spPr>
          <a:xfrm>
            <a:off x="16760635" y="361365"/>
            <a:ext cx="997330" cy="983889"/>
          </a:xfrm>
          <a:prstGeom prst="rect">
            <a:avLst/>
          </a:prstGeom>
        </p:spPr>
      </p:pic>
      <p:pic>
        <p:nvPicPr>
          <p:cNvPr id="5" name="Picture 5"/>
          <p:cNvPicPr>
            <a:picLocks noChangeAspect="1"/>
          </p:cNvPicPr>
          <p:nvPr/>
        </p:nvPicPr>
        <p:blipFill>
          <a:blip r:embed="rId4"/>
          <a:srcRect/>
          <a:stretch>
            <a:fillRect/>
          </a:stretch>
        </p:blipFill>
        <p:spPr>
          <a:xfrm>
            <a:off x="-230019" y="3847022"/>
            <a:ext cx="997330" cy="983889"/>
          </a:xfrm>
          <a:prstGeom prst="rect">
            <a:avLst/>
          </a:prstGeom>
        </p:spPr>
      </p:pic>
      <p:pic>
        <p:nvPicPr>
          <p:cNvPr id="6" name="Picture 6"/>
          <p:cNvPicPr>
            <a:picLocks noChangeAspect="1"/>
          </p:cNvPicPr>
          <p:nvPr/>
        </p:nvPicPr>
        <p:blipFill>
          <a:blip r:embed="rId4"/>
          <a:srcRect/>
          <a:stretch>
            <a:fillRect/>
          </a:stretch>
        </p:blipFill>
        <p:spPr>
          <a:xfrm>
            <a:off x="16584781" y="9180827"/>
            <a:ext cx="997330" cy="983889"/>
          </a:xfrm>
          <a:prstGeom prst="rect">
            <a:avLst/>
          </a:prstGeom>
        </p:spPr>
      </p:pic>
      <p:sp>
        <p:nvSpPr>
          <p:cNvPr id="7" name="Slide Number Placeholder 6">
            <a:extLst>
              <a:ext uri="{FF2B5EF4-FFF2-40B4-BE49-F238E27FC236}">
                <a16:creationId xmlns:a16="http://schemas.microsoft.com/office/drawing/2014/main" id="{8546CBF0-283C-66A4-D65B-6721FB9B47FB}"/>
              </a:ext>
            </a:extLst>
          </p:cNvPr>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8748">
            <a:off x="2333577" y="4417769"/>
            <a:ext cx="10198429" cy="2305585"/>
          </a:xfrm>
          <a:prstGeom prst="rect">
            <a:avLst/>
          </a:prstGeom>
        </p:spPr>
      </p:pic>
      <p:pic>
        <p:nvPicPr>
          <p:cNvPr id="3" name="Picture 3"/>
          <p:cNvPicPr>
            <a:picLocks noChangeAspect="1"/>
          </p:cNvPicPr>
          <p:nvPr/>
        </p:nvPicPr>
        <p:blipFill>
          <a:blip r:embed="rId3"/>
          <a:srcRect/>
          <a:stretch>
            <a:fillRect/>
          </a:stretch>
        </p:blipFill>
        <p:spPr>
          <a:xfrm rot="674808">
            <a:off x="9696305" y="5929871"/>
            <a:ext cx="6816968" cy="2689477"/>
          </a:xfrm>
          <a:prstGeom prst="rect">
            <a:avLst/>
          </a:prstGeom>
        </p:spPr>
      </p:pic>
      <p:sp>
        <p:nvSpPr>
          <p:cNvPr id="4" name="TextBox 4"/>
          <p:cNvSpPr txBox="1"/>
          <p:nvPr/>
        </p:nvSpPr>
        <p:spPr>
          <a:xfrm>
            <a:off x="1028700" y="586022"/>
            <a:ext cx="15681390" cy="2618562"/>
          </a:xfrm>
          <a:prstGeom prst="rect">
            <a:avLst/>
          </a:prstGeom>
        </p:spPr>
        <p:txBody>
          <a:bodyPr lIns="0" tIns="0" rIns="0" bIns="0" rtlCol="0" anchor="t">
            <a:spAutoFit/>
          </a:bodyPr>
          <a:lstStyle/>
          <a:p>
            <a:pPr>
              <a:lnSpc>
                <a:spcPts val="10544"/>
              </a:lnSpc>
            </a:pPr>
            <a:r>
              <a:rPr lang="en-US" sz="7532" dirty="0">
                <a:solidFill>
                  <a:srgbClr val="000000"/>
                </a:solidFill>
                <a:latin typeface="Open Sans Extra Bold"/>
              </a:rPr>
              <a:t>What does your search history </a:t>
            </a:r>
          </a:p>
          <a:p>
            <a:pPr>
              <a:lnSpc>
                <a:spcPts val="10544"/>
              </a:lnSpc>
            </a:pPr>
            <a:r>
              <a:rPr lang="en-US" sz="7532" dirty="0">
                <a:solidFill>
                  <a:srgbClr val="000000"/>
                </a:solidFill>
                <a:latin typeface="Open Sans Extra Bold"/>
              </a:rPr>
              <a:t>say about you?</a:t>
            </a:r>
          </a:p>
        </p:txBody>
      </p:sp>
      <p:sp>
        <p:nvSpPr>
          <p:cNvPr id="5" name="Slide Number Placeholder 4">
            <a:extLst>
              <a:ext uri="{FF2B5EF4-FFF2-40B4-BE49-F238E27FC236}">
                <a16:creationId xmlns:a16="http://schemas.microsoft.com/office/drawing/2014/main" id="{49AE6670-D0A3-86D0-99F0-16DC455D16B1}"/>
              </a:ext>
            </a:extLst>
          </p:cNvPr>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grpSp>
        <p:nvGrpSpPr>
          <p:cNvPr id="2" name="Group 2"/>
          <p:cNvGrpSpPr/>
          <p:nvPr/>
        </p:nvGrpSpPr>
        <p:grpSpPr>
          <a:xfrm>
            <a:off x="-1981200" y="4467998"/>
            <a:ext cx="13161891" cy="9802183"/>
            <a:chOff x="0" y="0"/>
            <a:chExt cx="1201631" cy="1039922"/>
          </a:xfrm>
        </p:grpSpPr>
        <p:sp>
          <p:nvSpPr>
            <p:cNvPr id="3" name="Freeform 3"/>
            <p:cNvSpPr/>
            <p:nvPr/>
          </p:nvSpPr>
          <p:spPr>
            <a:xfrm>
              <a:off x="83175" y="0"/>
              <a:ext cx="1035281" cy="1039922"/>
            </a:xfrm>
            <a:custGeom>
              <a:avLst/>
              <a:gdLst/>
              <a:ahLst/>
              <a:cxnLst/>
              <a:rect l="l" t="t" r="r" b="b"/>
              <a:pathLst>
                <a:path w="1035281" h="1039922">
                  <a:moveTo>
                    <a:pt x="517640" y="0"/>
                  </a:moveTo>
                  <a:cubicBezTo>
                    <a:pt x="803899" y="1280"/>
                    <a:pt x="1035281" y="233699"/>
                    <a:pt x="1035281" y="519961"/>
                  </a:cubicBezTo>
                  <a:cubicBezTo>
                    <a:pt x="1035281" y="806222"/>
                    <a:pt x="803899" y="1038642"/>
                    <a:pt x="517640" y="1039922"/>
                  </a:cubicBezTo>
                  <a:cubicBezTo>
                    <a:pt x="231382" y="1038642"/>
                    <a:pt x="0" y="806222"/>
                    <a:pt x="0" y="519961"/>
                  </a:cubicBezTo>
                  <a:cubicBezTo>
                    <a:pt x="0" y="233699"/>
                    <a:pt x="231382" y="1280"/>
                    <a:pt x="517640" y="0"/>
                  </a:cubicBezTo>
                  <a:close/>
                </a:path>
              </a:pathLst>
            </a:custGeom>
            <a:solidFill>
              <a:srgbClr val="FEB3EB"/>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586022"/>
            <a:ext cx="15817102" cy="2618562"/>
          </a:xfrm>
          <a:prstGeom prst="rect">
            <a:avLst/>
          </a:prstGeom>
        </p:spPr>
        <p:txBody>
          <a:bodyPr lIns="0" tIns="0" rIns="0" bIns="0" rtlCol="0" anchor="t">
            <a:spAutoFit/>
          </a:bodyPr>
          <a:lstStyle/>
          <a:p>
            <a:pPr>
              <a:lnSpc>
                <a:spcPts val="10544"/>
              </a:lnSpc>
            </a:pPr>
            <a:r>
              <a:rPr lang="en-US" sz="7532" dirty="0">
                <a:solidFill>
                  <a:srgbClr val="000000"/>
                </a:solidFill>
                <a:latin typeface="Open Sans Extra Bold"/>
              </a:rPr>
              <a:t>What does your search history </a:t>
            </a:r>
          </a:p>
          <a:p>
            <a:pPr>
              <a:lnSpc>
                <a:spcPts val="10544"/>
              </a:lnSpc>
            </a:pPr>
            <a:r>
              <a:rPr lang="en-US" sz="7532" dirty="0">
                <a:solidFill>
                  <a:srgbClr val="000000"/>
                </a:solidFill>
                <a:latin typeface="Open Sans Extra Bold"/>
              </a:rPr>
              <a:t>say about you?</a:t>
            </a:r>
          </a:p>
        </p:txBody>
      </p:sp>
      <p:sp>
        <p:nvSpPr>
          <p:cNvPr id="6" name="TextBox 6"/>
          <p:cNvSpPr txBox="1"/>
          <p:nvPr/>
        </p:nvSpPr>
        <p:spPr>
          <a:xfrm>
            <a:off x="9829591" y="3042658"/>
            <a:ext cx="7429709" cy="1442658"/>
          </a:xfrm>
          <a:prstGeom prst="rect">
            <a:avLst/>
          </a:prstGeom>
        </p:spPr>
        <p:txBody>
          <a:bodyPr lIns="0" tIns="0" rIns="0" bIns="0" rtlCol="0" anchor="t">
            <a:spAutoFit/>
          </a:bodyPr>
          <a:lstStyle/>
          <a:p>
            <a:pPr algn="r">
              <a:lnSpc>
                <a:spcPts val="11833"/>
              </a:lnSpc>
            </a:pPr>
            <a:r>
              <a:rPr lang="en-US" sz="8452" dirty="0">
                <a:solidFill>
                  <a:srgbClr val="FBDE70"/>
                </a:solidFill>
                <a:latin typeface="Open Sans Extra Bold"/>
              </a:rPr>
              <a:t>Not much!</a:t>
            </a:r>
          </a:p>
        </p:txBody>
      </p:sp>
      <p:sp>
        <p:nvSpPr>
          <p:cNvPr id="7" name="TextBox 7"/>
          <p:cNvSpPr txBox="1"/>
          <p:nvPr/>
        </p:nvSpPr>
        <p:spPr>
          <a:xfrm>
            <a:off x="2068328" y="6216952"/>
            <a:ext cx="6229747" cy="2734945"/>
          </a:xfrm>
          <a:prstGeom prst="rect">
            <a:avLst/>
          </a:prstGeom>
        </p:spPr>
        <p:txBody>
          <a:bodyPr lIns="0" tIns="0" rIns="0" bIns="0" rtlCol="0" anchor="t">
            <a:spAutoFit/>
          </a:bodyPr>
          <a:lstStyle/>
          <a:p>
            <a:pPr>
              <a:lnSpc>
                <a:spcPts val="7279"/>
              </a:lnSpc>
            </a:pPr>
            <a:r>
              <a:rPr lang="en-US" sz="5199">
                <a:solidFill>
                  <a:srgbClr val="000000"/>
                </a:solidFill>
                <a:latin typeface="Open Sans"/>
              </a:rPr>
              <a:t>Porn is fiction.</a:t>
            </a:r>
          </a:p>
          <a:p>
            <a:pPr>
              <a:lnSpc>
                <a:spcPts val="7279"/>
              </a:lnSpc>
            </a:pPr>
            <a:r>
              <a:rPr lang="en-US" sz="5199">
                <a:solidFill>
                  <a:srgbClr val="000000"/>
                </a:solidFill>
                <a:latin typeface="Open Sans"/>
              </a:rPr>
              <a:t>Porn is fantasy.</a:t>
            </a:r>
          </a:p>
          <a:p>
            <a:pPr>
              <a:lnSpc>
                <a:spcPts val="7279"/>
              </a:lnSpc>
            </a:pPr>
            <a:r>
              <a:rPr lang="en-US" sz="5199">
                <a:solidFill>
                  <a:srgbClr val="000000"/>
                </a:solidFill>
                <a:latin typeface="Open Sans"/>
              </a:rPr>
              <a:t>Porn is not real sex. </a:t>
            </a:r>
          </a:p>
        </p:txBody>
      </p:sp>
      <p:sp>
        <p:nvSpPr>
          <p:cNvPr id="9" name="Slide Number Placeholder 8">
            <a:extLst>
              <a:ext uri="{FF2B5EF4-FFF2-40B4-BE49-F238E27FC236}">
                <a16:creationId xmlns:a16="http://schemas.microsoft.com/office/drawing/2014/main" id="{F315F1A8-FC3B-50F8-3DAB-DC655891C151}"/>
              </a:ext>
            </a:extLst>
          </p:cNvPr>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AutoShape 2"/>
          <p:cNvSpPr/>
          <p:nvPr/>
        </p:nvSpPr>
        <p:spPr>
          <a:xfrm>
            <a:off x="0" y="-25686"/>
            <a:ext cx="9144000" cy="5169186"/>
          </a:xfrm>
          <a:prstGeom prst="rect">
            <a:avLst/>
          </a:prstGeom>
          <a:solidFill>
            <a:srgbClr val="7894FF"/>
          </a:solidFill>
        </p:spPr>
      </p:sp>
      <p:sp>
        <p:nvSpPr>
          <p:cNvPr id="3" name="AutoShape 3"/>
          <p:cNvSpPr/>
          <p:nvPr/>
        </p:nvSpPr>
        <p:spPr>
          <a:xfrm rot="5400000">
            <a:off x="1033462" y="5227637"/>
            <a:ext cx="16230600" cy="0"/>
          </a:xfrm>
          <a:prstGeom prst="line">
            <a:avLst/>
          </a:prstGeom>
          <a:ln w="9525" cap="rnd">
            <a:solidFill>
              <a:srgbClr val="000000"/>
            </a:solidFill>
            <a:prstDash val="solid"/>
            <a:headEnd type="none" w="sm" len="sm"/>
            <a:tailEnd type="none" w="sm" len="sm"/>
          </a:ln>
        </p:spPr>
      </p:sp>
      <p:sp>
        <p:nvSpPr>
          <p:cNvPr id="4" name="AutoShape 4"/>
          <p:cNvSpPr/>
          <p:nvPr/>
        </p:nvSpPr>
        <p:spPr>
          <a:xfrm>
            <a:off x="0" y="5133975"/>
            <a:ext cx="9153525" cy="0"/>
          </a:xfrm>
          <a:prstGeom prst="line">
            <a:avLst/>
          </a:prstGeom>
          <a:ln w="9525" cap="rnd">
            <a:solidFill>
              <a:srgbClr val="000000"/>
            </a:solidFill>
            <a:prstDash val="solid"/>
            <a:headEnd type="none" w="sm" len="sm"/>
            <a:tailEnd type="none" w="sm" len="sm"/>
          </a:ln>
        </p:spPr>
      </p:sp>
      <p:grpSp>
        <p:nvGrpSpPr>
          <p:cNvPr id="5" name="Group 5"/>
          <p:cNvGrpSpPr/>
          <p:nvPr/>
        </p:nvGrpSpPr>
        <p:grpSpPr>
          <a:xfrm>
            <a:off x="0" y="5133975"/>
            <a:ext cx="9144000" cy="5153025"/>
            <a:chOff x="0" y="0"/>
            <a:chExt cx="2408296" cy="1357175"/>
          </a:xfrm>
        </p:grpSpPr>
        <p:sp>
          <p:nvSpPr>
            <p:cNvPr id="6" name="Freeform 6"/>
            <p:cNvSpPr/>
            <p:nvPr/>
          </p:nvSpPr>
          <p:spPr>
            <a:xfrm>
              <a:off x="0" y="0"/>
              <a:ext cx="2408296" cy="1357175"/>
            </a:xfrm>
            <a:custGeom>
              <a:avLst/>
              <a:gdLst/>
              <a:ahLst/>
              <a:cxnLst/>
              <a:rect l="l" t="t" r="r" b="b"/>
              <a:pathLst>
                <a:path w="2408296" h="1357175">
                  <a:moveTo>
                    <a:pt x="0" y="0"/>
                  </a:moveTo>
                  <a:lnTo>
                    <a:pt x="2408296" y="0"/>
                  </a:lnTo>
                  <a:lnTo>
                    <a:pt x="2408296" y="1357175"/>
                  </a:lnTo>
                  <a:lnTo>
                    <a:pt x="0" y="1357175"/>
                  </a:lnTo>
                  <a:close/>
                </a:path>
              </a:pathLst>
            </a:custGeom>
            <a:solidFill>
              <a:srgbClr val="FBDE7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1085850"/>
            <a:ext cx="6882196" cy="3003756"/>
          </a:xfrm>
          <a:prstGeom prst="rect">
            <a:avLst/>
          </a:prstGeom>
        </p:spPr>
        <p:txBody>
          <a:bodyPr lIns="0" tIns="0" rIns="0" bIns="0" rtlCol="0" anchor="t">
            <a:spAutoFit/>
          </a:bodyPr>
          <a:lstStyle/>
          <a:p>
            <a:pPr marL="0" lvl="0" indent="0">
              <a:lnSpc>
                <a:spcPts val="7848"/>
              </a:lnSpc>
            </a:pPr>
            <a:r>
              <a:rPr lang="en-US" sz="7070">
                <a:solidFill>
                  <a:srgbClr val="000000"/>
                </a:solidFill>
                <a:latin typeface="Open Sans Light Bold"/>
              </a:rPr>
              <a:t>If you see something you don't like...</a:t>
            </a:r>
          </a:p>
        </p:txBody>
      </p:sp>
      <p:sp>
        <p:nvSpPr>
          <p:cNvPr id="9" name="TextBox 9"/>
          <p:cNvSpPr txBox="1"/>
          <p:nvPr/>
        </p:nvSpPr>
        <p:spPr>
          <a:xfrm>
            <a:off x="10077450" y="952500"/>
            <a:ext cx="6733889" cy="2333626"/>
          </a:xfrm>
          <a:prstGeom prst="rect">
            <a:avLst/>
          </a:prstGeom>
        </p:spPr>
        <p:txBody>
          <a:bodyPr lIns="0" tIns="0" rIns="0" bIns="0" rtlCol="0" anchor="t">
            <a:spAutoFit/>
          </a:bodyPr>
          <a:lstStyle/>
          <a:p>
            <a:pPr>
              <a:lnSpc>
                <a:spcPts val="6299"/>
              </a:lnSpc>
            </a:pPr>
            <a:r>
              <a:rPr lang="en-US" sz="4499">
                <a:solidFill>
                  <a:srgbClr val="000000"/>
                </a:solidFill>
                <a:latin typeface="Open Sans Bold"/>
              </a:rPr>
              <a:t>Porn is made for adults, and has adult themes. </a:t>
            </a:r>
          </a:p>
        </p:txBody>
      </p:sp>
      <p:sp>
        <p:nvSpPr>
          <p:cNvPr id="10" name="TextBox 10"/>
          <p:cNvSpPr txBox="1"/>
          <p:nvPr/>
        </p:nvSpPr>
        <p:spPr>
          <a:xfrm>
            <a:off x="1242629" y="6618463"/>
            <a:ext cx="6668267" cy="2069748"/>
          </a:xfrm>
          <a:prstGeom prst="rect">
            <a:avLst/>
          </a:prstGeom>
        </p:spPr>
        <p:txBody>
          <a:bodyPr lIns="0" tIns="0" rIns="0" bIns="0" rtlCol="0" anchor="t">
            <a:spAutoFit/>
          </a:bodyPr>
          <a:lstStyle/>
          <a:p>
            <a:pPr>
              <a:lnSpc>
                <a:spcPts val="8336"/>
              </a:lnSpc>
            </a:pPr>
            <a:r>
              <a:rPr lang="en-US" sz="5954">
                <a:solidFill>
                  <a:srgbClr val="000000"/>
                </a:solidFill>
                <a:latin typeface="Open Sans"/>
              </a:rPr>
              <a:t>Talk to someone about it.  </a:t>
            </a:r>
          </a:p>
        </p:txBody>
      </p:sp>
      <p:sp>
        <p:nvSpPr>
          <p:cNvPr id="11" name="TextBox 11"/>
          <p:cNvSpPr txBox="1"/>
          <p:nvPr/>
        </p:nvSpPr>
        <p:spPr>
          <a:xfrm>
            <a:off x="10077450" y="3628756"/>
            <a:ext cx="6733889" cy="3124201"/>
          </a:xfrm>
          <a:prstGeom prst="rect">
            <a:avLst/>
          </a:prstGeom>
        </p:spPr>
        <p:txBody>
          <a:bodyPr lIns="0" tIns="0" rIns="0" bIns="0" rtlCol="0" anchor="t">
            <a:spAutoFit/>
          </a:bodyPr>
          <a:lstStyle/>
          <a:p>
            <a:pPr>
              <a:lnSpc>
                <a:spcPts val="6299"/>
              </a:lnSpc>
            </a:pPr>
            <a:r>
              <a:rPr lang="en-US" sz="4499">
                <a:solidFill>
                  <a:srgbClr val="3A50A5"/>
                </a:solidFill>
                <a:latin typeface="Open Sans Bold"/>
              </a:rPr>
              <a:t>Porn can reinforce harmful stereotypes about different groups of people.</a:t>
            </a:r>
          </a:p>
        </p:txBody>
      </p:sp>
      <p:sp>
        <p:nvSpPr>
          <p:cNvPr id="12" name="TextBox 12"/>
          <p:cNvSpPr txBox="1"/>
          <p:nvPr/>
        </p:nvSpPr>
        <p:spPr>
          <a:xfrm>
            <a:off x="10077450" y="7088011"/>
            <a:ext cx="6733889" cy="2333626"/>
          </a:xfrm>
          <a:prstGeom prst="rect">
            <a:avLst/>
          </a:prstGeom>
        </p:spPr>
        <p:txBody>
          <a:bodyPr lIns="0" tIns="0" rIns="0" bIns="0" rtlCol="0" anchor="t">
            <a:spAutoFit/>
          </a:bodyPr>
          <a:lstStyle/>
          <a:p>
            <a:pPr>
              <a:lnSpc>
                <a:spcPts val="6299"/>
              </a:lnSpc>
            </a:pPr>
            <a:r>
              <a:rPr lang="en-US" sz="4499">
                <a:solidFill>
                  <a:srgbClr val="94221E"/>
                </a:solidFill>
                <a:latin typeface="Open Sans Bold"/>
              </a:rPr>
              <a:t>Porn can bring up bad emotions and negative past experiences. </a:t>
            </a:r>
          </a:p>
        </p:txBody>
      </p:sp>
      <p:sp>
        <p:nvSpPr>
          <p:cNvPr id="14" name="Slide Number Placeholder 13">
            <a:extLst>
              <a:ext uri="{FF2B5EF4-FFF2-40B4-BE49-F238E27FC236}">
                <a16:creationId xmlns:a16="http://schemas.microsoft.com/office/drawing/2014/main" id="{F830E90A-7B9A-8888-B7B2-203C4CECEA9D}"/>
              </a:ext>
            </a:extLst>
          </p:cNvPr>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TextBox 2"/>
          <p:cNvSpPr txBox="1"/>
          <p:nvPr/>
        </p:nvSpPr>
        <p:spPr>
          <a:xfrm>
            <a:off x="1028700" y="866775"/>
            <a:ext cx="16307631"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To learn more!</a:t>
            </a:r>
          </a:p>
        </p:txBody>
      </p:sp>
      <p:sp>
        <p:nvSpPr>
          <p:cNvPr id="3" name="TextBox 3"/>
          <p:cNvSpPr txBox="1"/>
          <p:nvPr/>
        </p:nvSpPr>
        <p:spPr>
          <a:xfrm>
            <a:off x="1028700" y="2754467"/>
            <a:ext cx="16230600" cy="7388305"/>
          </a:xfrm>
          <a:prstGeom prst="rect">
            <a:avLst/>
          </a:prstGeom>
        </p:spPr>
        <p:txBody>
          <a:bodyPr lIns="0" tIns="0" rIns="0" bIns="0" rtlCol="0" anchor="t">
            <a:spAutoFit/>
          </a:bodyPr>
          <a:lstStyle/>
          <a:p>
            <a:pPr>
              <a:lnSpc>
                <a:spcPts val="5765"/>
              </a:lnSpc>
            </a:pPr>
            <a:r>
              <a:rPr lang="en-US" sz="4118" dirty="0">
                <a:solidFill>
                  <a:srgbClr val="000000"/>
                </a:solidFill>
                <a:latin typeface="Open Sans"/>
              </a:rPr>
              <a:t>If you have more questions about pornography, you can visit these porn literacy websites for teens:</a:t>
            </a:r>
          </a:p>
          <a:p>
            <a:pPr>
              <a:lnSpc>
                <a:spcPts val="5765"/>
              </a:lnSpc>
            </a:pPr>
            <a:r>
              <a:rPr lang="en-US" sz="4118" b="1" dirty="0">
                <a:solidFill>
                  <a:srgbClr val="FF0066"/>
                </a:solidFill>
                <a:latin typeface="Open Sans"/>
              </a:rPr>
              <a:t>https://whatsupwithporn.wordpress.com/</a:t>
            </a:r>
          </a:p>
          <a:p>
            <a:pPr>
              <a:lnSpc>
                <a:spcPts val="5765"/>
              </a:lnSpc>
            </a:pPr>
            <a:r>
              <a:rPr lang="en-US" sz="4118" dirty="0">
                <a:solidFill>
                  <a:srgbClr val="000000"/>
                </a:solidFill>
                <a:latin typeface="Open Sans"/>
              </a:rPr>
              <a:t>OR </a:t>
            </a:r>
            <a:r>
              <a:rPr lang="en-US" sz="4118" b="1" dirty="0">
                <a:solidFill>
                  <a:schemeClr val="accent5"/>
                </a:solidFill>
                <a:latin typeface="Open Sans"/>
              </a:rPr>
              <a:t>https://itstimewetalked.com/</a:t>
            </a:r>
          </a:p>
          <a:p>
            <a:pPr>
              <a:lnSpc>
                <a:spcPts val="5765"/>
              </a:lnSpc>
            </a:pPr>
            <a:endParaRPr lang="en-US" sz="4118" dirty="0">
              <a:solidFill>
                <a:srgbClr val="000000"/>
              </a:solidFill>
              <a:latin typeface="Open Sans"/>
            </a:endParaRPr>
          </a:p>
          <a:p>
            <a:pPr>
              <a:lnSpc>
                <a:spcPts val="5765"/>
              </a:lnSpc>
            </a:pPr>
            <a:r>
              <a:rPr lang="en-US" sz="4118" dirty="0">
                <a:solidFill>
                  <a:srgbClr val="000000"/>
                </a:solidFill>
                <a:latin typeface="Open Sans"/>
              </a:rPr>
              <a:t>For more information about media literacy, visit: </a:t>
            </a:r>
            <a:r>
              <a:rPr lang="en-US" sz="4118" b="1" dirty="0">
                <a:solidFill>
                  <a:schemeClr val="accent4"/>
                </a:solidFill>
                <a:latin typeface="Open Sans"/>
              </a:rPr>
              <a:t>https://www.medialit.org/</a:t>
            </a:r>
          </a:p>
          <a:p>
            <a:pPr>
              <a:lnSpc>
                <a:spcPts val="5765"/>
              </a:lnSpc>
            </a:pPr>
            <a:endParaRPr lang="en-US" sz="4118" u="sng" dirty="0">
              <a:solidFill>
                <a:srgbClr val="000000"/>
              </a:solidFill>
              <a:latin typeface="Open Sans"/>
            </a:endParaRPr>
          </a:p>
          <a:p>
            <a:pPr>
              <a:lnSpc>
                <a:spcPts val="5765"/>
              </a:lnSpc>
            </a:pPr>
            <a:r>
              <a:rPr lang="en-US" sz="4118" dirty="0">
                <a:solidFill>
                  <a:srgbClr val="000000"/>
                </a:solidFill>
                <a:latin typeface="Open Sans"/>
              </a:rPr>
              <a:t>For parents and educators: </a:t>
            </a:r>
            <a:r>
              <a:rPr lang="en-US" sz="4118" b="1" dirty="0">
                <a:solidFill>
                  <a:schemeClr val="accent3">
                    <a:lumMod val="75000"/>
                  </a:schemeClr>
                </a:solidFill>
                <a:latin typeface="Open Sans"/>
              </a:rPr>
              <a:t>https://thepornconversation.org/</a:t>
            </a:r>
          </a:p>
          <a:p>
            <a:pPr>
              <a:lnSpc>
                <a:spcPts val="5765"/>
              </a:lnSpc>
            </a:pPr>
            <a:endParaRPr lang="en-US" sz="4118" u="sng" dirty="0">
              <a:solidFill>
                <a:srgbClr val="000000"/>
              </a:solidFill>
              <a:latin typeface="Open Sans"/>
            </a:endParaRPr>
          </a:p>
        </p:txBody>
      </p:sp>
      <p:sp>
        <p:nvSpPr>
          <p:cNvPr id="4" name="Slide Number Placeholder 3">
            <a:extLst>
              <a:ext uri="{FF2B5EF4-FFF2-40B4-BE49-F238E27FC236}">
                <a16:creationId xmlns:a16="http://schemas.microsoft.com/office/drawing/2014/main" id="{B150AE00-88A5-7795-DDFE-64803B076944}"/>
              </a:ext>
            </a:extLst>
          </p:cNvPr>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sp>
        <p:nvSpPr>
          <p:cNvPr id="2" name="TextBox 2"/>
          <p:cNvSpPr txBox="1"/>
          <p:nvPr/>
        </p:nvSpPr>
        <p:spPr>
          <a:xfrm>
            <a:off x="1028700" y="923925"/>
            <a:ext cx="3666530" cy="863600"/>
          </a:xfrm>
          <a:prstGeom prst="rect">
            <a:avLst/>
          </a:prstGeom>
        </p:spPr>
        <p:txBody>
          <a:bodyPr lIns="0" tIns="0" rIns="0" bIns="0" rtlCol="0" anchor="t">
            <a:spAutoFit/>
          </a:bodyPr>
          <a:lstStyle/>
          <a:p>
            <a:pPr algn="ctr">
              <a:lnSpc>
                <a:spcPts val="7000"/>
              </a:lnSpc>
            </a:pPr>
            <a:r>
              <a:rPr lang="en-US" sz="5000">
                <a:solidFill>
                  <a:srgbClr val="FFFFFF"/>
                </a:solidFill>
                <a:latin typeface="Open Sans Extra Bold"/>
              </a:rPr>
              <a:t>References</a:t>
            </a:r>
          </a:p>
        </p:txBody>
      </p:sp>
      <p:sp>
        <p:nvSpPr>
          <p:cNvPr id="3" name="TextBox 3"/>
          <p:cNvSpPr txBox="1"/>
          <p:nvPr/>
        </p:nvSpPr>
        <p:spPr>
          <a:xfrm>
            <a:off x="1028700" y="1953390"/>
            <a:ext cx="16230600" cy="7880350"/>
          </a:xfrm>
          <a:prstGeom prst="rect">
            <a:avLst/>
          </a:prstGeom>
        </p:spPr>
        <p:txBody>
          <a:bodyPr lIns="0" tIns="0" rIns="0" bIns="0" rtlCol="0" anchor="t">
            <a:spAutoFit/>
          </a:bodyPr>
          <a:lstStyle/>
          <a:p>
            <a:pPr>
              <a:lnSpc>
                <a:spcPts val="3500"/>
              </a:lnSpc>
            </a:pPr>
            <a:r>
              <a:rPr lang="en-US" sz="2500">
                <a:solidFill>
                  <a:srgbClr val="602053"/>
                </a:solidFill>
                <a:latin typeface="Open Sans Bold"/>
              </a:rPr>
              <a:t>[1]</a:t>
            </a:r>
            <a:r>
              <a:rPr lang="en-US" sz="2500">
                <a:solidFill>
                  <a:srgbClr val="000000"/>
                </a:solidFill>
                <a:latin typeface="Open Sans"/>
              </a:rPr>
              <a:t> Center for Media Literacy. (n.d.) </a:t>
            </a:r>
            <a:r>
              <a:rPr lang="en-US" sz="2500">
                <a:solidFill>
                  <a:srgbClr val="000000"/>
                </a:solidFill>
                <a:latin typeface="Open Sans Italics"/>
              </a:rPr>
              <a:t>The on-ramp to media literacy</a:t>
            </a:r>
            <a:r>
              <a:rPr lang="en-US" sz="2500">
                <a:solidFill>
                  <a:srgbClr val="000000"/>
                </a:solidFill>
                <a:latin typeface="Open Sans"/>
              </a:rPr>
              <a:t> [Online course]. https://www.medialit.org/courses</a:t>
            </a:r>
          </a:p>
          <a:p>
            <a:pPr>
              <a:lnSpc>
                <a:spcPts val="3500"/>
              </a:lnSpc>
            </a:pPr>
            <a:endParaRPr lang="en-US" sz="2500">
              <a:solidFill>
                <a:srgbClr val="000000"/>
              </a:solidFill>
              <a:latin typeface="Open Sans"/>
            </a:endParaRPr>
          </a:p>
          <a:p>
            <a:pPr>
              <a:lnSpc>
                <a:spcPts val="3500"/>
              </a:lnSpc>
            </a:pPr>
            <a:r>
              <a:rPr lang="en-US" sz="2500">
                <a:solidFill>
                  <a:srgbClr val="602053"/>
                </a:solidFill>
                <a:latin typeface="Open Sans Bold"/>
              </a:rPr>
              <a:t>[2]</a:t>
            </a:r>
            <a:r>
              <a:rPr lang="en-US" sz="2500">
                <a:solidFill>
                  <a:srgbClr val="000000"/>
                </a:solidFill>
                <a:latin typeface="Open Sans"/>
              </a:rPr>
              <a:t> Medium. (n.d.). In </a:t>
            </a:r>
            <a:r>
              <a:rPr lang="en-US" sz="2500">
                <a:solidFill>
                  <a:srgbClr val="000000"/>
                </a:solidFill>
                <a:latin typeface="Open Sans Italics"/>
              </a:rPr>
              <a:t>Merriam-Webster online</a:t>
            </a:r>
            <a:r>
              <a:rPr lang="en-US" sz="2500">
                <a:solidFill>
                  <a:srgbClr val="000000"/>
                </a:solidFill>
                <a:latin typeface="Open Sans"/>
              </a:rPr>
              <a:t>. Retrieved July 3, 2022, from https://www.merriam-webster.com/dictionary/medium</a:t>
            </a:r>
          </a:p>
          <a:p>
            <a:pPr>
              <a:lnSpc>
                <a:spcPts val="3500"/>
              </a:lnSpc>
            </a:pPr>
            <a:endParaRPr lang="en-US" sz="2500">
              <a:solidFill>
                <a:srgbClr val="000000"/>
              </a:solidFill>
              <a:latin typeface="Open Sans"/>
            </a:endParaRPr>
          </a:p>
          <a:p>
            <a:pPr>
              <a:lnSpc>
                <a:spcPts val="3500"/>
              </a:lnSpc>
            </a:pPr>
            <a:r>
              <a:rPr lang="en-US" sz="2500">
                <a:solidFill>
                  <a:srgbClr val="602053"/>
                </a:solidFill>
                <a:latin typeface="Open Sans Bold"/>
              </a:rPr>
              <a:t>[3]</a:t>
            </a:r>
            <a:r>
              <a:rPr lang="en-US" sz="2500">
                <a:solidFill>
                  <a:srgbClr val="000000"/>
                </a:solidFill>
                <a:latin typeface="Open Sans"/>
              </a:rPr>
              <a:t> School of Sexuality Education. (2021). </a:t>
            </a:r>
            <a:r>
              <a:rPr lang="en-US" sz="2500">
                <a:solidFill>
                  <a:srgbClr val="000000"/>
                </a:solidFill>
                <a:latin typeface="Open Sans Italics"/>
              </a:rPr>
              <a:t>Sex ed: An inclusive teenage guide to sex and relationships</a:t>
            </a:r>
            <a:r>
              <a:rPr lang="en-US" sz="2500">
                <a:solidFill>
                  <a:srgbClr val="000000"/>
                </a:solidFill>
                <a:latin typeface="Open Sans"/>
              </a:rPr>
              <a:t>. Walker Books. </a:t>
            </a:r>
          </a:p>
          <a:p>
            <a:pPr>
              <a:lnSpc>
                <a:spcPts val="3500"/>
              </a:lnSpc>
            </a:pPr>
            <a:endParaRPr lang="en-US" sz="2500">
              <a:solidFill>
                <a:srgbClr val="000000"/>
              </a:solidFill>
              <a:latin typeface="Open Sans"/>
            </a:endParaRPr>
          </a:p>
          <a:p>
            <a:pPr>
              <a:lnSpc>
                <a:spcPts val="3500"/>
              </a:lnSpc>
            </a:pPr>
            <a:r>
              <a:rPr lang="en-US" sz="2500">
                <a:solidFill>
                  <a:srgbClr val="602053"/>
                </a:solidFill>
                <a:latin typeface="Open Sans Bold"/>
              </a:rPr>
              <a:t>[4]</a:t>
            </a:r>
            <a:r>
              <a:rPr lang="en-US" sz="2500">
                <a:solidFill>
                  <a:srgbClr val="000000"/>
                </a:solidFill>
                <a:latin typeface="Open Sans"/>
              </a:rPr>
              <a:t> Action Canada for Sexual Health &amp; Rights. (2017). Pornography. In </a:t>
            </a:r>
            <a:r>
              <a:rPr lang="en-US" sz="2500">
                <a:solidFill>
                  <a:srgbClr val="000000"/>
                </a:solidFill>
                <a:latin typeface="Open Sans Italics"/>
              </a:rPr>
              <a:t>Beyond the basics: A resource for educators on sexuality and sexual health</a:t>
            </a:r>
            <a:r>
              <a:rPr lang="en-US" sz="2500">
                <a:solidFill>
                  <a:srgbClr val="000000"/>
                </a:solidFill>
                <a:latin typeface="Open Sans"/>
              </a:rPr>
              <a:t> (3rd ed., p. 545). </a:t>
            </a:r>
          </a:p>
          <a:p>
            <a:pPr>
              <a:lnSpc>
                <a:spcPts val="3500"/>
              </a:lnSpc>
            </a:pPr>
            <a:endParaRPr lang="en-US" sz="2500">
              <a:solidFill>
                <a:srgbClr val="000000"/>
              </a:solidFill>
              <a:latin typeface="Open Sans"/>
            </a:endParaRPr>
          </a:p>
          <a:p>
            <a:pPr>
              <a:lnSpc>
                <a:spcPts val="3500"/>
              </a:lnSpc>
            </a:pPr>
            <a:r>
              <a:rPr lang="en-US" sz="2500">
                <a:solidFill>
                  <a:srgbClr val="602053"/>
                </a:solidFill>
                <a:latin typeface="Open Sans Bold"/>
              </a:rPr>
              <a:t>[5]</a:t>
            </a:r>
            <a:r>
              <a:rPr lang="en-US" sz="2500">
                <a:solidFill>
                  <a:srgbClr val="000000"/>
                </a:solidFill>
                <a:latin typeface="Open Sans"/>
              </a:rPr>
              <a:t> </a:t>
            </a:r>
            <a:r>
              <a:rPr lang="en-US" sz="2500">
                <a:solidFill>
                  <a:srgbClr val="000000"/>
                </a:solidFill>
                <a:latin typeface="Open Sans Italics"/>
              </a:rPr>
              <a:t>Criminal Code</a:t>
            </a:r>
            <a:r>
              <a:rPr lang="en-US" sz="2500">
                <a:solidFill>
                  <a:srgbClr val="000000"/>
                </a:solidFill>
                <a:latin typeface="Open Sans"/>
              </a:rPr>
              <a:t>, R.S.C., C-46, s. 162 (1985). Retrieved from https://laws-lois.justice.gc.ca/eng/acts/c-46/page-23.html#docCont 20200917-the-fine-line-between-art-and-pornography</a:t>
            </a:r>
          </a:p>
          <a:p>
            <a:pPr>
              <a:lnSpc>
                <a:spcPts val="3500"/>
              </a:lnSpc>
            </a:pPr>
            <a:endParaRPr lang="en-US" sz="2500">
              <a:solidFill>
                <a:srgbClr val="000000"/>
              </a:solidFill>
              <a:latin typeface="Open Sans"/>
            </a:endParaRPr>
          </a:p>
          <a:p>
            <a:pPr>
              <a:lnSpc>
                <a:spcPts val="3500"/>
              </a:lnSpc>
            </a:pPr>
            <a:r>
              <a:rPr lang="en-US" sz="2500">
                <a:solidFill>
                  <a:srgbClr val="602053"/>
                </a:solidFill>
                <a:latin typeface="Open Sans Bold"/>
              </a:rPr>
              <a:t>[6]</a:t>
            </a:r>
            <a:r>
              <a:rPr lang="en-US" sz="2500">
                <a:solidFill>
                  <a:srgbClr val="000000"/>
                </a:solidFill>
                <a:latin typeface="Open Sans"/>
              </a:rPr>
              <a:t> </a:t>
            </a:r>
            <a:r>
              <a:rPr lang="en-US" sz="2500">
                <a:solidFill>
                  <a:srgbClr val="000000"/>
                </a:solidFill>
                <a:latin typeface="Open Sans Italics"/>
              </a:rPr>
              <a:t>Criminal Code</a:t>
            </a:r>
            <a:r>
              <a:rPr lang="en-US" sz="2500">
                <a:solidFill>
                  <a:srgbClr val="000000"/>
                </a:solidFill>
                <a:latin typeface="Open Sans"/>
              </a:rPr>
              <a:t>, R.S.C., C-46, s. 163 (1985). Retrieved from https://laws-lois.justice.gc.ca/eng/acts/c-46/page-23.html#docCont</a:t>
            </a:r>
          </a:p>
          <a:p>
            <a:pPr>
              <a:lnSpc>
                <a:spcPts val="3500"/>
              </a:lnSpc>
            </a:pPr>
            <a:endParaRPr lang="en-US" sz="2500">
              <a:solidFill>
                <a:srgbClr val="000000"/>
              </a:solidFill>
              <a:latin typeface="Open Sans"/>
            </a:endParaRPr>
          </a:p>
        </p:txBody>
      </p:sp>
      <p:sp>
        <p:nvSpPr>
          <p:cNvPr id="4" name="Slide Number Placeholder 3">
            <a:extLst>
              <a:ext uri="{FF2B5EF4-FFF2-40B4-BE49-F238E27FC236}">
                <a16:creationId xmlns:a16="http://schemas.microsoft.com/office/drawing/2014/main" id="{8A475897-4890-DA26-3687-671DA5C348CE}"/>
              </a:ext>
            </a:extLst>
          </p:cNvPr>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B9FF"/>
        </a:solidFill>
        <a:effectLst/>
      </p:bgPr>
    </p:bg>
    <p:spTree>
      <p:nvGrpSpPr>
        <p:cNvPr id="1" name=""/>
        <p:cNvGrpSpPr/>
        <p:nvPr/>
      </p:nvGrpSpPr>
      <p:grpSpPr>
        <a:xfrm>
          <a:off x="0" y="0"/>
          <a:ext cx="0" cy="0"/>
          <a:chOff x="0" y="0"/>
          <a:chExt cx="0" cy="0"/>
        </a:xfrm>
      </p:grpSpPr>
      <p:sp>
        <p:nvSpPr>
          <p:cNvPr id="2" name="TextBox 2"/>
          <p:cNvSpPr txBox="1"/>
          <p:nvPr/>
        </p:nvSpPr>
        <p:spPr>
          <a:xfrm>
            <a:off x="1028700" y="349250"/>
            <a:ext cx="16553350" cy="9531350"/>
          </a:xfrm>
          <a:prstGeom prst="rect">
            <a:avLst/>
          </a:prstGeom>
        </p:spPr>
        <p:txBody>
          <a:bodyPr lIns="0" tIns="0" rIns="0" bIns="0" rtlCol="0" anchor="t">
            <a:spAutoFit/>
          </a:bodyPr>
          <a:lstStyle/>
          <a:p>
            <a:pPr>
              <a:lnSpc>
                <a:spcPts val="4899"/>
              </a:lnSpc>
            </a:pPr>
            <a:endParaRPr/>
          </a:p>
          <a:p>
            <a:pPr>
              <a:lnSpc>
                <a:spcPts val="3499"/>
              </a:lnSpc>
            </a:pPr>
            <a:r>
              <a:rPr lang="en-US" sz="2499">
                <a:solidFill>
                  <a:srgbClr val="602053"/>
                </a:solidFill>
                <a:latin typeface="Open Sans Bold"/>
              </a:rPr>
              <a:t>[7] </a:t>
            </a:r>
            <a:r>
              <a:rPr lang="en-US" sz="2499">
                <a:solidFill>
                  <a:srgbClr val="000000"/>
                </a:solidFill>
                <a:latin typeface="Open Sans"/>
              </a:rPr>
              <a:t>Weir, K. (2014, April). Is pornography addictive? </a:t>
            </a:r>
            <a:r>
              <a:rPr lang="en-US" sz="2499">
                <a:solidFill>
                  <a:srgbClr val="000000"/>
                </a:solidFill>
                <a:latin typeface="Open Sans Italics"/>
              </a:rPr>
              <a:t>Monitor on Psychology</a:t>
            </a:r>
            <a:r>
              <a:rPr lang="en-US" sz="2499">
                <a:solidFill>
                  <a:srgbClr val="000000"/>
                </a:solidFill>
                <a:latin typeface="Open Sans"/>
              </a:rPr>
              <a:t>, 45(4). https://www.apa.org/monitor/2014/04/pornography</a:t>
            </a:r>
          </a:p>
          <a:p>
            <a:pPr>
              <a:lnSpc>
                <a:spcPts val="3499"/>
              </a:lnSpc>
            </a:pPr>
            <a:endParaRPr lang="en-US" sz="2499">
              <a:solidFill>
                <a:srgbClr val="000000"/>
              </a:solidFill>
              <a:latin typeface="Open Sans"/>
            </a:endParaRPr>
          </a:p>
          <a:p>
            <a:pPr>
              <a:lnSpc>
                <a:spcPts val="3499"/>
              </a:lnSpc>
            </a:pPr>
            <a:r>
              <a:rPr lang="en-US" sz="2499">
                <a:solidFill>
                  <a:srgbClr val="602053"/>
                </a:solidFill>
                <a:latin typeface="Open Sans Bold"/>
              </a:rPr>
              <a:t>[8]</a:t>
            </a:r>
            <a:r>
              <a:rPr lang="en-US" sz="2499">
                <a:solidFill>
                  <a:srgbClr val="000000"/>
                </a:solidFill>
                <a:latin typeface="Open Sans"/>
              </a:rPr>
              <a:t> Gupta, S. (2021, May 7). </a:t>
            </a:r>
            <a:r>
              <a:rPr lang="en-US" sz="2499">
                <a:solidFill>
                  <a:srgbClr val="000000"/>
                </a:solidFill>
                <a:latin typeface="Open Sans Italics"/>
              </a:rPr>
              <a:t>Pornography addiction is not real according to leading psychologists – here’s when porn can be healthy</a:t>
            </a:r>
            <a:r>
              <a:rPr lang="en-US" sz="2499">
                <a:solidFill>
                  <a:srgbClr val="000000"/>
                </a:solidFill>
                <a:latin typeface="Open Sans"/>
              </a:rPr>
              <a:t>. Insider. https://www.insider.com/guides/health/mental-health/porn-addiction#:~:text=Porn%20addiction%20is%20not%20a,life%20or%20relationships%2C%20seek%20therapy</a:t>
            </a:r>
          </a:p>
          <a:p>
            <a:pPr>
              <a:lnSpc>
                <a:spcPts val="3499"/>
              </a:lnSpc>
            </a:pPr>
            <a:endParaRPr lang="en-US" sz="2499">
              <a:solidFill>
                <a:srgbClr val="000000"/>
              </a:solidFill>
              <a:latin typeface="Open Sans"/>
            </a:endParaRPr>
          </a:p>
          <a:p>
            <a:pPr>
              <a:lnSpc>
                <a:spcPts val="3499"/>
              </a:lnSpc>
            </a:pPr>
            <a:r>
              <a:rPr lang="en-US" sz="2499">
                <a:solidFill>
                  <a:srgbClr val="602053"/>
                </a:solidFill>
                <a:latin typeface="Open Sans Bold"/>
              </a:rPr>
              <a:t>[9]</a:t>
            </a:r>
            <a:r>
              <a:rPr lang="en-US" sz="2499">
                <a:solidFill>
                  <a:srgbClr val="000000"/>
                </a:solidFill>
                <a:latin typeface="Open Sans"/>
              </a:rPr>
              <a:t> Wong, B. (2019, April 30). </a:t>
            </a:r>
            <a:r>
              <a:rPr lang="en-US" sz="2499">
                <a:solidFill>
                  <a:srgbClr val="000000"/>
                </a:solidFill>
                <a:latin typeface="Open Sans Italics"/>
              </a:rPr>
              <a:t>All the ways porn lied to you, according to actual porn stars.</a:t>
            </a:r>
            <a:r>
              <a:rPr lang="en-US" sz="2499">
                <a:solidFill>
                  <a:srgbClr val="000000"/>
                </a:solidFill>
                <a:latin typeface="Open Sans"/>
              </a:rPr>
              <a:t> Huffpost online. Retrieved from https://www.huffpost.com/entry/porn-lies-sex_l_5cc1ffeee4b066119de3a45c</a:t>
            </a:r>
          </a:p>
          <a:p>
            <a:pPr>
              <a:lnSpc>
                <a:spcPts val="3499"/>
              </a:lnSpc>
            </a:pPr>
            <a:endParaRPr lang="en-US" sz="2499">
              <a:solidFill>
                <a:srgbClr val="000000"/>
              </a:solidFill>
              <a:latin typeface="Open Sans"/>
            </a:endParaRPr>
          </a:p>
          <a:p>
            <a:pPr>
              <a:lnSpc>
                <a:spcPts val="3499"/>
              </a:lnSpc>
            </a:pPr>
            <a:r>
              <a:rPr lang="en-US" sz="2499">
                <a:solidFill>
                  <a:srgbClr val="602053"/>
                </a:solidFill>
                <a:latin typeface="Open Sans Bold"/>
              </a:rPr>
              <a:t>[10]</a:t>
            </a:r>
            <a:r>
              <a:rPr lang="en-US" sz="2499">
                <a:solidFill>
                  <a:srgbClr val="000000"/>
                </a:solidFill>
                <a:latin typeface="Open Sans"/>
              </a:rPr>
              <a:t> Alice O. (2022, June 24). </a:t>
            </a:r>
            <a:r>
              <a:rPr lang="en-US" sz="2499">
                <a:solidFill>
                  <a:srgbClr val="000000"/>
                </a:solidFill>
                <a:latin typeface="Open Sans Italics"/>
              </a:rPr>
              <a:t>Bare bodies: Reality checking mainstream porn</a:t>
            </a:r>
            <a:r>
              <a:rPr lang="en-US" sz="2499">
                <a:solidFill>
                  <a:srgbClr val="000000"/>
                </a:solidFill>
                <a:latin typeface="Open Sans"/>
              </a:rPr>
              <a:t>. Scarleteen. Retrieved from https://www.scarleteen.com/article/politics_sexual_identity_sexuality/bare_bodies_reality_checking_mainstream_porn_part_one</a:t>
            </a:r>
          </a:p>
          <a:p>
            <a:pPr>
              <a:lnSpc>
                <a:spcPts val="3499"/>
              </a:lnSpc>
            </a:pPr>
            <a:endParaRPr lang="en-US" sz="2499">
              <a:solidFill>
                <a:srgbClr val="000000"/>
              </a:solidFill>
              <a:latin typeface="Open Sans"/>
            </a:endParaRPr>
          </a:p>
          <a:p>
            <a:pPr>
              <a:lnSpc>
                <a:spcPts val="3499"/>
              </a:lnSpc>
            </a:pPr>
            <a:r>
              <a:rPr lang="en-US" sz="2499">
                <a:solidFill>
                  <a:srgbClr val="602053"/>
                </a:solidFill>
                <a:latin typeface="Open Sans Bold"/>
              </a:rPr>
              <a:t>[11]</a:t>
            </a:r>
            <a:r>
              <a:rPr lang="en-US" sz="2499">
                <a:solidFill>
                  <a:srgbClr val="000000"/>
                </a:solidFill>
                <a:latin typeface="Open Sans"/>
              </a:rPr>
              <a:t> Rooney, E. (n.d.). The effects of sexual objectification on women’s mental health. </a:t>
            </a:r>
            <a:r>
              <a:rPr lang="en-US" sz="2499">
                <a:solidFill>
                  <a:srgbClr val="000000"/>
                </a:solidFill>
                <a:latin typeface="Open Sans Italics"/>
              </a:rPr>
              <a:t>Applied psychology OPUS</a:t>
            </a:r>
            <a:r>
              <a:rPr lang="en-US" sz="2499">
                <a:solidFill>
                  <a:srgbClr val="000000"/>
                </a:solidFill>
                <a:latin typeface="Open Sans"/>
              </a:rPr>
              <a:t>. Retrieved Aug. 17, 2002, from https://wp.nyu.edu/steinhardt-appsych_opus/the-effects-of-sexual-objectification-on-womens-mental-health/#:~:text=Sexual%20objectification%20occurs%20when%20a,Fredrickson%20%26%20Roberts%2C%201997).</a:t>
            </a:r>
          </a:p>
          <a:p>
            <a:pPr>
              <a:lnSpc>
                <a:spcPts val="4899"/>
              </a:lnSpc>
            </a:pPr>
            <a:endParaRPr lang="en-US" sz="2499">
              <a:solidFill>
                <a:srgbClr val="000000"/>
              </a:solidFill>
              <a:latin typeface="Open Sans"/>
            </a:endParaRPr>
          </a:p>
        </p:txBody>
      </p:sp>
      <p:sp>
        <p:nvSpPr>
          <p:cNvPr id="3" name="Slide Number Placeholder 2">
            <a:extLst>
              <a:ext uri="{FF2B5EF4-FFF2-40B4-BE49-F238E27FC236}">
                <a16:creationId xmlns:a16="http://schemas.microsoft.com/office/drawing/2014/main" id="{AD974BB1-483F-8843-B465-29EECA1DD6AF}"/>
              </a:ext>
            </a:extLst>
          </p:cNvPr>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B6EBF"/>
        </a:solidFill>
        <a:effectLst/>
      </p:bgPr>
    </p:bg>
    <p:spTree>
      <p:nvGrpSpPr>
        <p:cNvPr id="1" name=""/>
        <p:cNvGrpSpPr/>
        <p:nvPr/>
      </p:nvGrpSpPr>
      <p:grpSpPr>
        <a:xfrm>
          <a:off x="0" y="0"/>
          <a:ext cx="0" cy="0"/>
          <a:chOff x="0" y="0"/>
          <a:chExt cx="0" cy="0"/>
        </a:xfrm>
      </p:grpSpPr>
      <p:pic>
        <p:nvPicPr>
          <p:cNvPr id="6" name="Picture 5" descr="Logo, company name">
            <a:extLst>
              <a:ext uri="{FF2B5EF4-FFF2-40B4-BE49-F238E27FC236}">
                <a16:creationId xmlns:a16="http://schemas.microsoft.com/office/drawing/2014/main" id="{51498A1F-C66C-50A1-4870-0E3E5EC77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7237989"/>
            <a:ext cx="5180309" cy="3995313"/>
          </a:xfrm>
          <a:prstGeom prst="rect">
            <a:avLst/>
          </a:prstGeom>
        </p:spPr>
      </p:pic>
      <p:sp>
        <p:nvSpPr>
          <p:cNvPr id="2" name="TextBox 2"/>
          <p:cNvSpPr txBox="1"/>
          <p:nvPr/>
        </p:nvSpPr>
        <p:spPr>
          <a:xfrm>
            <a:off x="1028700" y="923925"/>
            <a:ext cx="4762500" cy="863600"/>
          </a:xfrm>
          <a:prstGeom prst="rect">
            <a:avLst/>
          </a:prstGeom>
        </p:spPr>
        <p:txBody>
          <a:bodyPr wrap="square" lIns="0" tIns="0" rIns="0" bIns="0" rtlCol="0" anchor="t">
            <a:spAutoFit/>
          </a:bodyPr>
          <a:lstStyle/>
          <a:p>
            <a:pPr algn="ctr">
              <a:lnSpc>
                <a:spcPts val="7000"/>
              </a:lnSpc>
            </a:pPr>
            <a:r>
              <a:rPr lang="en-US" sz="5000" dirty="0">
                <a:solidFill>
                  <a:srgbClr val="F8F6F7"/>
                </a:solidFill>
                <a:latin typeface="Open Sans Extra Bold"/>
              </a:rPr>
              <a:t>Other sources</a:t>
            </a:r>
          </a:p>
        </p:txBody>
      </p:sp>
      <p:sp>
        <p:nvSpPr>
          <p:cNvPr id="3" name="TextBox 3"/>
          <p:cNvSpPr txBox="1"/>
          <p:nvPr/>
        </p:nvSpPr>
        <p:spPr>
          <a:xfrm>
            <a:off x="1028700" y="2123216"/>
            <a:ext cx="16165982" cy="655637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F8F6F7"/>
                </a:solidFill>
                <a:latin typeface="Open Sans"/>
              </a:rPr>
              <a:t>Alder, J., Daley, N., &amp; Rothman, E.F. (n.d.). The truth about pornography: A pornography-literacy curriculum for high school students designed to reduce sexual and dating violence [Online course]. https://catalogisee.myshopify.com/products/the-truth-about-pornography-a-pornography-literacy-curriculum-for-high-school-students-designed-to-reduce-sexual-and-dating-violence?variant=40642550792348</a:t>
            </a:r>
          </a:p>
          <a:p>
            <a:pPr>
              <a:lnSpc>
                <a:spcPts val="3499"/>
              </a:lnSpc>
            </a:pPr>
            <a:endParaRPr lang="en-US" sz="2499">
              <a:solidFill>
                <a:srgbClr val="F8F6F7"/>
              </a:solidFill>
              <a:latin typeface="Open Sans"/>
            </a:endParaRPr>
          </a:p>
          <a:p>
            <a:pPr marL="539749" lvl="1" indent="-269875">
              <a:lnSpc>
                <a:spcPts val="3499"/>
              </a:lnSpc>
              <a:buFont typeface="Arial"/>
              <a:buChar char="•"/>
            </a:pPr>
            <a:r>
              <a:rPr lang="en-US" sz="2499">
                <a:solidFill>
                  <a:srgbClr val="F8F6F7"/>
                </a:solidFill>
                <a:latin typeface="Open Sans"/>
              </a:rPr>
              <a:t>Enfield, L. (2020, September 17). </a:t>
            </a:r>
            <a:r>
              <a:rPr lang="en-US" sz="2499">
                <a:solidFill>
                  <a:srgbClr val="F8F6F7"/>
                </a:solidFill>
                <a:latin typeface="Open Sans Italics"/>
              </a:rPr>
              <a:t>The fine line between art and pornography</a:t>
            </a:r>
            <a:r>
              <a:rPr lang="en-US" sz="2499">
                <a:solidFill>
                  <a:srgbClr val="F8F6F7"/>
                </a:solidFill>
                <a:latin typeface="Open Sans"/>
              </a:rPr>
              <a:t>. BBC. https://www.bbc.com/culture/article/20200917-the-fine-line-between-art-and-pornography</a:t>
            </a:r>
          </a:p>
          <a:p>
            <a:pPr>
              <a:lnSpc>
                <a:spcPts val="3499"/>
              </a:lnSpc>
            </a:pPr>
            <a:endParaRPr lang="en-US" sz="2499">
              <a:solidFill>
                <a:srgbClr val="F8F6F7"/>
              </a:solidFill>
              <a:latin typeface="Open Sans"/>
            </a:endParaRPr>
          </a:p>
          <a:p>
            <a:pPr marL="539749" lvl="1" indent="-269875">
              <a:lnSpc>
                <a:spcPts val="3499"/>
              </a:lnSpc>
              <a:buFont typeface="Arial"/>
              <a:buChar char="•"/>
            </a:pPr>
            <a:r>
              <a:rPr lang="en-US" sz="2499">
                <a:solidFill>
                  <a:srgbClr val="F8F6F7"/>
                </a:solidFill>
                <a:latin typeface="Open Sans"/>
              </a:rPr>
              <a:t>Klaassen, M.J., &amp; Peter, J. (2014). Gender (in)equality in Internet pornography: A content analysis of popular pornographic Internet videos. </a:t>
            </a:r>
            <a:r>
              <a:rPr lang="en-US" sz="2499">
                <a:solidFill>
                  <a:srgbClr val="F8F6F7"/>
                </a:solidFill>
                <a:latin typeface="Open Sans Italics"/>
              </a:rPr>
              <a:t>The Journal of Sex Research</a:t>
            </a:r>
            <a:r>
              <a:rPr lang="en-US" sz="2499">
                <a:solidFill>
                  <a:srgbClr val="F8F6F7"/>
                </a:solidFill>
                <a:latin typeface="Open Sans"/>
              </a:rPr>
              <a:t>, 52(7), 721-735. https://doi.org/10.1080/00224499.2014.976781</a:t>
            </a:r>
          </a:p>
          <a:p>
            <a:pPr>
              <a:lnSpc>
                <a:spcPts val="3499"/>
              </a:lnSpc>
            </a:pPr>
            <a:endParaRPr lang="en-US" sz="2499">
              <a:solidFill>
                <a:srgbClr val="F8F6F7"/>
              </a:solidFill>
              <a:latin typeface="Open Sans"/>
            </a:endParaRPr>
          </a:p>
          <a:p>
            <a:pPr marL="539749" lvl="1" indent="-269875">
              <a:lnSpc>
                <a:spcPts val="3499"/>
              </a:lnSpc>
              <a:buFont typeface="Arial"/>
              <a:buChar char="•"/>
            </a:pPr>
            <a:r>
              <a:rPr lang="en-US" sz="2499">
                <a:solidFill>
                  <a:srgbClr val="F8F6F7"/>
                </a:solidFill>
                <a:latin typeface="Open Sans"/>
              </a:rPr>
              <a:t>What’s Up With Porn? (n.d.) https://whatsupwithporn.wordpress.com/</a:t>
            </a:r>
          </a:p>
          <a:p>
            <a:pPr>
              <a:lnSpc>
                <a:spcPts val="3499"/>
              </a:lnSpc>
            </a:pPr>
            <a:endParaRPr lang="en-US" sz="2499">
              <a:solidFill>
                <a:srgbClr val="F8F6F7"/>
              </a:solidFill>
              <a:latin typeface="Open Sans"/>
            </a:endParaRPr>
          </a:p>
        </p:txBody>
      </p:sp>
      <p:sp>
        <p:nvSpPr>
          <p:cNvPr id="4" name="Slide Number Placeholder 3">
            <a:extLst>
              <a:ext uri="{FF2B5EF4-FFF2-40B4-BE49-F238E27FC236}">
                <a16:creationId xmlns:a16="http://schemas.microsoft.com/office/drawing/2014/main" id="{DD7FF7F1-8A8B-4041-8546-C6D6F38E94B6}"/>
              </a:ext>
            </a:extLst>
          </p:cNvPr>
          <p:cNvSpPr>
            <a:spLocks noGrp="1"/>
          </p:cNvSpPr>
          <p:nvPr>
            <p:ph type="sldNum" sz="quarter" idx="12"/>
          </p:nvPr>
        </p:nvSpPr>
        <p:spPr/>
        <p:txBody>
          <a:bodyPr/>
          <a:lstStyle/>
          <a:p>
            <a:fld id="{B6F15528-21DE-4FAA-801E-634DDDAF4B2B}" type="slidenum">
              <a:rPr lang="en-US" smtClean="0"/>
              <a:pPr/>
              <a:t>39</a:t>
            </a:fld>
            <a:endParaRPr lang="en-US"/>
          </a:p>
        </p:txBody>
      </p:sp>
      <p:sp>
        <p:nvSpPr>
          <p:cNvPr id="7" name="TextBox 2">
            <a:extLst>
              <a:ext uri="{FF2B5EF4-FFF2-40B4-BE49-F238E27FC236}">
                <a16:creationId xmlns:a16="http://schemas.microsoft.com/office/drawing/2014/main" id="{FEBD55D1-B322-20D5-798F-FBA4968B523E}"/>
              </a:ext>
            </a:extLst>
          </p:cNvPr>
          <p:cNvSpPr txBox="1"/>
          <p:nvPr/>
        </p:nvSpPr>
        <p:spPr>
          <a:xfrm>
            <a:off x="288967" y="9031713"/>
            <a:ext cx="11253465"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800" dirty="0">
                <a:latin typeface="Open Sans" panose="020B0606030504020204" pitchFamily="34" charset="0"/>
                <a:ea typeface="Open Sans" panose="020B0606030504020204" pitchFamily="34" charset="0"/>
                <a:cs typeface="Open Sans" panose="020B0606030504020204" pitchFamily="34" charset="0"/>
              </a:rPr>
              <a:t>Developed by Taylor Gadoury </a:t>
            </a:r>
          </a:p>
          <a:p>
            <a:r>
              <a:rPr lang="en-CA" sz="2800" dirty="0">
                <a:latin typeface="Open Sans" panose="020B0606030504020204" pitchFamily="34" charset="0"/>
                <a:ea typeface="Open Sans" panose="020B0606030504020204" pitchFamily="34" charset="0"/>
                <a:cs typeface="Open Sans" panose="020B0606030504020204" pitchFamily="34" charset="0"/>
              </a:rPr>
              <a:t>in collaboration with the Sexual Health Network of Quebec. 2022.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843172" y="-2626579"/>
            <a:ext cx="12601655" cy="15540158"/>
          </a:xfrm>
          <a:prstGeom prst="rect">
            <a:avLst/>
          </a:prstGeom>
        </p:spPr>
      </p:pic>
      <p:grpSp>
        <p:nvGrpSpPr>
          <p:cNvPr id="3" name="Group 3"/>
          <p:cNvGrpSpPr/>
          <p:nvPr/>
        </p:nvGrpSpPr>
        <p:grpSpPr>
          <a:xfrm>
            <a:off x="3945101" y="3104070"/>
            <a:ext cx="10397797" cy="4078859"/>
            <a:chOff x="0" y="0"/>
            <a:chExt cx="13863729" cy="5438479"/>
          </a:xfrm>
        </p:grpSpPr>
        <p:sp>
          <p:nvSpPr>
            <p:cNvPr id="4" name="TextBox 4"/>
            <p:cNvSpPr txBox="1"/>
            <p:nvPr/>
          </p:nvSpPr>
          <p:spPr>
            <a:xfrm>
              <a:off x="0" y="276225"/>
              <a:ext cx="13863729" cy="4041775"/>
            </a:xfrm>
            <a:prstGeom prst="rect">
              <a:avLst/>
            </a:prstGeom>
          </p:spPr>
          <p:txBody>
            <a:bodyPr lIns="0" tIns="0" rIns="0" bIns="0" rtlCol="0" anchor="t">
              <a:spAutoFit/>
            </a:bodyPr>
            <a:lstStyle/>
            <a:p>
              <a:pPr marL="0" lvl="0" indent="0" algn="ctr">
                <a:lnSpc>
                  <a:spcPts val="9450"/>
                </a:lnSpc>
                <a:spcBef>
                  <a:spcPct val="0"/>
                </a:spcBef>
              </a:pPr>
              <a:r>
                <a:rPr lang="en-US" sz="13500" dirty="0">
                  <a:solidFill>
                    <a:srgbClr val="000000"/>
                  </a:solidFill>
                  <a:latin typeface="TAN Tangkiwood"/>
                </a:rPr>
                <a:t>What is media literacy?</a:t>
              </a:r>
            </a:p>
          </p:txBody>
        </p:sp>
        <p:sp>
          <p:nvSpPr>
            <p:cNvPr id="5" name="TextBox 5"/>
            <p:cNvSpPr txBox="1"/>
            <p:nvPr/>
          </p:nvSpPr>
          <p:spPr>
            <a:xfrm>
              <a:off x="1521665" y="4683464"/>
              <a:ext cx="10820400" cy="755015"/>
            </a:xfrm>
            <a:prstGeom prst="rect">
              <a:avLst/>
            </a:prstGeom>
          </p:spPr>
          <p:txBody>
            <a:bodyPr lIns="0" tIns="0" rIns="0" bIns="0" rtlCol="0" anchor="t">
              <a:spAutoFit/>
            </a:bodyPr>
            <a:lstStyle/>
            <a:p>
              <a:pPr marL="0" lvl="0" indent="0" algn="ctr">
                <a:lnSpc>
                  <a:spcPts val="4800"/>
                </a:lnSpc>
              </a:pPr>
              <a:endParaRPr/>
            </a:p>
          </p:txBody>
        </p:sp>
      </p:grpSp>
      <p:sp>
        <p:nvSpPr>
          <p:cNvPr id="6" name="Slide Number Placeholder 5">
            <a:extLst>
              <a:ext uri="{FF2B5EF4-FFF2-40B4-BE49-F238E27FC236}">
                <a16:creationId xmlns:a16="http://schemas.microsoft.com/office/drawing/2014/main" id="{729621CD-4281-E857-0A6A-09AE48ADE116}"/>
              </a:ext>
            </a:extLst>
          </p:cNvPr>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TextBox 2"/>
          <p:cNvSpPr txBox="1"/>
          <p:nvPr/>
        </p:nvSpPr>
        <p:spPr>
          <a:xfrm>
            <a:off x="7956308" y="1230919"/>
            <a:ext cx="9111561" cy="1533525"/>
          </a:xfrm>
          <a:prstGeom prst="rect">
            <a:avLst/>
          </a:prstGeom>
        </p:spPr>
        <p:txBody>
          <a:bodyPr wrap="square" lIns="0" tIns="0" rIns="0" bIns="0" rtlCol="0" anchor="t">
            <a:spAutoFit/>
          </a:bodyPr>
          <a:lstStyle/>
          <a:p>
            <a:pPr algn="ctr">
              <a:lnSpc>
                <a:spcPts val="12599"/>
              </a:lnSpc>
            </a:pPr>
            <a:r>
              <a:rPr lang="en-US" sz="9000" dirty="0">
                <a:solidFill>
                  <a:srgbClr val="000000"/>
                </a:solidFill>
                <a:latin typeface="Open Sans Extra Bold"/>
              </a:rPr>
              <a:t>Media literacy</a:t>
            </a:r>
          </a:p>
        </p:txBody>
      </p:sp>
      <p:sp>
        <p:nvSpPr>
          <p:cNvPr id="3" name="TextBox 3"/>
          <p:cNvSpPr txBox="1"/>
          <p:nvPr/>
        </p:nvSpPr>
        <p:spPr>
          <a:xfrm>
            <a:off x="8147739" y="3266440"/>
            <a:ext cx="8728700" cy="3658870"/>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A skill where you learn to </a:t>
            </a:r>
            <a:r>
              <a:rPr lang="en-US" sz="5199">
                <a:solidFill>
                  <a:srgbClr val="000000"/>
                </a:solidFill>
                <a:latin typeface="Open Sans Bold"/>
              </a:rPr>
              <a:t>look for, understand, evaluate, and create media. </a:t>
            </a:r>
            <a:r>
              <a:rPr lang="en-US" sz="5199">
                <a:solidFill>
                  <a:srgbClr val="602053"/>
                </a:solidFill>
                <a:latin typeface="Open Sans Bold"/>
              </a:rPr>
              <a:t>[1]</a:t>
            </a:r>
          </a:p>
        </p:txBody>
      </p:sp>
      <p:sp>
        <p:nvSpPr>
          <p:cNvPr id="4" name="TextBox 4"/>
          <p:cNvSpPr txBox="1"/>
          <p:nvPr/>
        </p:nvSpPr>
        <p:spPr>
          <a:xfrm>
            <a:off x="6639455" y="7553960"/>
            <a:ext cx="10619845" cy="1780540"/>
          </a:xfrm>
          <a:prstGeom prst="rect">
            <a:avLst/>
          </a:prstGeom>
        </p:spPr>
        <p:txBody>
          <a:bodyPr lIns="0" tIns="0" rIns="0" bIns="0" rtlCol="0" anchor="t">
            <a:spAutoFit/>
          </a:bodyPr>
          <a:lstStyle/>
          <a:p>
            <a:pPr algn="just">
              <a:lnSpc>
                <a:spcPts val="4759"/>
              </a:lnSpc>
            </a:pPr>
            <a:r>
              <a:rPr lang="en-US" sz="3399" u="sng">
                <a:solidFill>
                  <a:srgbClr val="000000"/>
                </a:solidFill>
                <a:latin typeface="Open Sans Light Bold"/>
              </a:rPr>
              <a:t>Media</a:t>
            </a:r>
            <a:r>
              <a:rPr lang="en-US" sz="3399">
                <a:solidFill>
                  <a:srgbClr val="000000"/>
                </a:solidFill>
                <a:latin typeface="Open Sans Light Bold"/>
              </a:rPr>
              <a:t> is anything that conveys information on a large scale. </a:t>
            </a:r>
            <a:r>
              <a:rPr lang="en-US" sz="3399">
                <a:solidFill>
                  <a:srgbClr val="602053"/>
                </a:solidFill>
                <a:latin typeface="Open Sans Light Bold"/>
              </a:rPr>
              <a:t>[2] </a:t>
            </a:r>
          </a:p>
          <a:p>
            <a:pPr>
              <a:lnSpc>
                <a:spcPts val="4759"/>
              </a:lnSpc>
            </a:pPr>
            <a:r>
              <a:rPr lang="en-US" sz="3399">
                <a:solidFill>
                  <a:srgbClr val="FFFFFF"/>
                </a:solidFill>
                <a:latin typeface="Open Sans Light Bold"/>
              </a:rPr>
              <a:t>E.g.: website, television, radio, social media, etc. </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019" y="1985286"/>
            <a:ext cx="6782742" cy="6316428"/>
          </a:xfrm>
          <a:prstGeom prst="rect">
            <a:avLst/>
          </a:prstGeom>
        </p:spPr>
      </p:pic>
      <p:sp>
        <p:nvSpPr>
          <p:cNvPr id="6" name="Slide Number Placeholder 5">
            <a:extLst>
              <a:ext uri="{FF2B5EF4-FFF2-40B4-BE49-F238E27FC236}">
                <a16:creationId xmlns:a16="http://schemas.microsoft.com/office/drawing/2014/main" id="{5281461C-39D8-8985-D02C-F5A42A724768}"/>
              </a:ext>
            </a:extLst>
          </p:cNvPr>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sp>
        <p:nvSpPr>
          <p:cNvPr id="2" name="TextBox 2"/>
          <p:cNvSpPr txBox="1"/>
          <p:nvPr/>
        </p:nvSpPr>
        <p:spPr>
          <a:xfrm>
            <a:off x="4775250" y="2801146"/>
            <a:ext cx="8737501" cy="962660"/>
          </a:xfrm>
          <a:prstGeom prst="rect">
            <a:avLst/>
          </a:prstGeom>
        </p:spPr>
        <p:txBody>
          <a:bodyPr lIns="0" tIns="0" rIns="0" bIns="0" rtlCol="0" anchor="t">
            <a:spAutoFit/>
          </a:bodyPr>
          <a:lstStyle/>
          <a:p>
            <a:pPr algn="ctr">
              <a:lnSpc>
                <a:spcPts val="7839"/>
              </a:lnSpc>
            </a:pPr>
            <a:r>
              <a:rPr lang="en-US" sz="5599">
                <a:solidFill>
                  <a:srgbClr val="FFFFFF"/>
                </a:solidFill>
                <a:latin typeface="Open Sans Bold"/>
              </a:rPr>
              <a:t>All media is constructed.</a:t>
            </a:r>
          </a:p>
        </p:txBody>
      </p:sp>
      <p:sp>
        <p:nvSpPr>
          <p:cNvPr id="3" name="TextBox 3"/>
          <p:cNvSpPr txBox="1"/>
          <p:nvPr/>
        </p:nvSpPr>
        <p:spPr>
          <a:xfrm>
            <a:off x="2015356" y="1522914"/>
            <a:ext cx="14257288" cy="1028690"/>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Open Sans Extra Bold"/>
              </a:rPr>
              <a:t>The Core Concept of Media Literacy</a:t>
            </a:r>
          </a:p>
        </p:txBody>
      </p:sp>
      <p:sp>
        <p:nvSpPr>
          <p:cNvPr id="4" name="TextBox 4"/>
          <p:cNvSpPr txBox="1"/>
          <p:nvPr/>
        </p:nvSpPr>
        <p:spPr>
          <a:xfrm>
            <a:off x="3353125" y="5076825"/>
            <a:ext cx="11832980" cy="3580765"/>
          </a:xfrm>
          <a:prstGeom prst="rect">
            <a:avLst/>
          </a:prstGeom>
        </p:spPr>
        <p:txBody>
          <a:bodyPr lIns="0" tIns="0" rIns="0" bIns="0" rtlCol="0" anchor="t">
            <a:spAutoFit/>
          </a:bodyPr>
          <a:lstStyle/>
          <a:p>
            <a:pPr>
              <a:lnSpc>
                <a:spcPts val="4759"/>
              </a:lnSpc>
            </a:pPr>
            <a:r>
              <a:rPr lang="en-US" sz="3399">
                <a:solidFill>
                  <a:srgbClr val="000000"/>
                </a:solidFill>
                <a:latin typeface="Open Sans Light Bold"/>
              </a:rPr>
              <a:t>...someone who makes it. </a:t>
            </a:r>
          </a:p>
          <a:p>
            <a:pPr>
              <a:lnSpc>
                <a:spcPts val="4759"/>
              </a:lnSpc>
            </a:pPr>
            <a:r>
              <a:rPr lang="en-US" sz="3399">
                <a:solidFill>
                  <a:srgbClr val="000000"/>
                </a:solidFill>
                <a:latin typeface="Open Sans Light Bold"/>
              </a:rPr>
              <a:t>...a medium and format.</a:t>
            </a:r>
          </a:p>
          <a:p>
            <a:pPr>
              <a:lnSpc>
                <a:spcPts val="4759"/>
              </a:lnSpc>
            </a:pPr>
            <a:r>
              <a:rPr lang="en-US" sz="3399">
                <a:solidFill>
                  <a:srgbClr val="000000"/>
                </a:solidFill>
                <a:latin typeface="Open Sans Light Bold"/>
              </a:rPr>
              <a:t>...a goal.</a:t>
            </a:r>
          </a:p>
          <a:p>
            <a:pPr>
              <a:lnSpc>
                <a:spcPts val="4759"/>
              </a:lnSpc>
            </a:pPr>
            <a:r>
              <a:rPr lang="en-US" sz="3399">
                <a:solidFill>
                  <a:srgbClr val="000000"/>
                </a:solidFill>
                <a:latin typeface="Open Sans Light Bold"/>
              </a:rPr>
              <a:t>...an audience. </a:t>
            </a:r>
          </a:p>
          <a:p>
            <a:pPr>
              <a:lnSpc>
                <a:spcPts val="4759"/>
              </a:lnSpc>
            </a:pPr>
            <a:r>
              <a:rPr lang="en-US" sz="3399">
                <a:solidFill>
                  <a:srgbClr val="000000"/>
                </a:solidFill>
                <a:latin typeface="Open Sans Light Bold"/>
              </a:rPr>
              <a:t>...and represents specific values and points of view. </a:t>
            </a:r>
            <a:r>
              <a:rPr lang="en-US" sz="3399">
                <a:solidFill>
                  <a:srgbClr val="602053"/>
                </a:solidFill>
                <a:latin typeface="Open Sans Light Bold"/>
              </a:rPr>
              <a:t>[1]</a:t>
            </a:r>
          </a:p>
          <a:p>
            <a:pPr>
              <a:lnSpc>
                <a:spcPts val="4759"/>
              </a:lnSpc>
            </a:pPr>
            <a:endParaRPr lang="en-US" sz="3399">
              <a:solidFill>
                <a:srgbClr val="602053"/>
              </a:solidFill>
              <a:latin typeface="Open Sans Light Bold"/>
            </a:endParaRPr>
          </a:p>
        </p:txBody>
      </p:sp>
      <p:sp>
        <p:nvSpPr>
          <p:cNvPr id="5" name="TextBox 5"/>
          <p:cNvSpPr txBox="1"/>
          <p:nvPr/>
        </p:nvSpPr>
        <p:spPr>
          <a:xfrm>
            <a:off x="2522438" y="4348480"/>
            <a:ext cx="4505623" cy="795020"/>
          </a:xfrm>
          <a:prstGeom prst="rect">
            <a:avLst/>
          </a:prstGeom>
        </p:spPr>
        <p:txBody>
          <a:bodyPr lIns="0" tIns="0" rIns="0" bIns="0" rtlCol="0" anchor="t">
            <a:spAutoFit/>
          </a:bodyPr>
          <a:lstStyle/>
          <a:p>
            <a:pPr algn="ctr">
              <a:lnSpc>
                <a:spcPts val="6580"/>
              </a:lnSpc>
            </a:pPr>
            <a:r>
              <a:rPr lang="en-US" sz="4700">
                <a:solidFill>
                  <a:srgbClr val="000000"/>
                </a:solidFill>
                <a:latin typeface="Open Sans Bold"/>
              </a:rPr>
              <a:t>All media has...</a:t>
            </a:r>
          </a:p>
        </p:txBody>
      </p:sp>
      <p:sp>
        <p:nvSpPr>
          <p:cNvPr id="6" name="Slide Number Placeholder 5">
            <a:extLst>
              <a:ext uri="{FF2B5EF4-FFF2-40B4-BE49-F238E27FC236}">
                <a16:creationId xmlns:a16="http://schemas.microsoft.com/office/drawing/2014/main" id="{38546EAB-CB6C-DBF9-AADC-B04DC00D0ACF}"/>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AutoShape 2"/>
          <p:cNvSpPr/>
          <p:nvPr/>
        </p:nvSpPr>
        <p:spPr>
          <a:xfrm rot="5400000">
            <a:off x="1033462" y="5227637"/>
            <a:ext cx="16230600" cy="0"/>
          </a:xfrm>
          <a:prstGeom prst="line">
            <a:avLst/>
          </a:prstGeom>
          <a:ln w="9525" cap="rnd">
            <a:solidFill>
              <a:srgbClr val="000000"/>
            </a:solidFill>
            <a:prstDash val="solid"/>
            <a:headEnd type="none" w="sm" len="sm"/>
            <a:tailEnd type="none" w="sm" len="sm"/>
          </a:ln>
        </p:spPr>
      </p:sp>
      <p:sp>
        <p:nvSpPr>
          <p:cNvPr id="3" name="AutoShape 3"/>
          <p:cNvSpPr/>
          <p:nvPr/>
        </p:nvSpPr>
        <p:spPr>
          <a:xfrm>
            <a:off x="-876300" y="-355600"/>
            <a:ext cx="10020300" cy="11116179"/>
          </a:xfrm>
          <a:prstGeom prst="rect">
            <a:avLst/>
          </a:prstGeom>
          <a:solidFill>
            <a:srgbClr val="7894FF"/>
          </a:solidFill>
        </p:spPr>
      </p:sp>
      <p:sp>
        <p:nvSpPr>
          <p:cNvPr id="4" name="AutoShape 4"/>
          <p:cNvSpPr/>
          <p:nvPr/>
        </p:nvSpPr>
        <p:spPr>
          <a:xfrm>
            <a:off x="9144000" y="3339527"/>
            <a:ext cx="18734106" cy="0"/>
          </a:xfrm>
          <a:prstGeom prst="line">
            <a:avLst/>
          </a:prstGeom>
          <a:ln w="9525" cap="rnd">
            <a:solidFill>
              <a:srgbClr val="000000"/>
            </a:solidFill>
            <a:prstDash val="solid"/>
            <a:headEnd type="none" w="sm" len="sm"/>
            <a:tailEnd type="none" w="sm" len="sm"/>
          </a:ln>
        </p:spPr>
      </p:sp>
      <p:sp>
        <p:nvSpPr>
          <p:cNvPr id="5" name="AutoShape 5"/>
          <p:cNvSpPr/>
          <p:nvPr/>
        </p:nvSpPr>
        <p:spPr>
          <a:xfrm>
            <a:off x="9144000" y="5678296"/>
            <a:ext cx="18734106" cy="0"/>
          </a:xfrm>
          <a:prstGeom prst="line">
            <a:avLst/>
          </a:prstGeom>
          <a:ln w="9525" cap="rnd">
            <a:solidFill>
              <a:srgbClr val="000000"/>
            </a:solidFill>
            <a:prstDash val="solid"/>
            <a:headEnd type="none" w="sm" len="sm"/>
            <a:tailEnd type="none" w="sm" len="sm"/>
          </a:ln>
        </p:spPr>
      </p:sp>
      <p:sp>
        <p:nvSpPr>
          <p:cNvPr id="6" name="TextBox 6"/>
          <p:cNvSpPr txBox="1"/>
          <p:nvPr/>
        </p:nvSpPr>
        <p:spPr>
          <a:xfrm>
            <a:off x="745568" y="3165029"/>
            <a:ext cx="7601246" cy="4074922"/>
          </a:xfrm>
          <a:prstGeom prst="rect">
            <a:avLst/>
          </a:prstGeom>
        </p:spPr>
        <p:txBody>
          <a:bodyPr lIns="0" tIns="0" rIns="0" bIns="0" rtlCol="0" anchor="t">
            <a:spAutoFit/>
          </a:bodyPr>
          <a:lstStyle/>
          <a:p>
            <a:pPr marL="0" lvl="0" indent="0" algn="ctr">
              <a:lnSpc>
                <a:spcPts val="10769"/>
              </a:lnSpc>
            </a:pPr>
            <a:r>
              <a:rPr lang="en-US" sz="8900">
                <a:solidFill>
                  <a:srgbClr val="000000"/>
                </a:solidFill>
                <a:latin typeface="Open Sans Bold"/>
              </a:rPr>
              <a:t>Why is media literacy important?</a:t>
            </a:r>
          </a:p>
        </p:txBody>
      </p:sp>
      <p:sp>
        <p:nvSpPr>
          <p:cNvPr id="7" name="AutoShape 7"/>
          <p:cNvSpPr/>
          <p:nvPr/>
        </p:nvSpPr>
        <p:spPr>
          <a:xfrm>
            <a:off x="9144000" y="8180596"/>
            <a:ext cx="18734106" cy="0"/>
          </a:xfrm>
          <a:prstGeom prst="line">
            <a:avLst/>
          </a:prstGeom>
          <a:ln w="9525" cap="rnd">
            <a:solidFill>
              <a:srgbClr val="000000"/>
            </a:solidFill>
            <a:prstDash val="solid"/>
            <a:headEnd type="none" w="sm" len="sm"/>
            <a:tailEnd type="none" w="sm" len="sm"/>
          </a:ln>
        </p:spPr>
      </p:sp>
      <p:sp>
        <p:nvSpPr>
          <p:cNvPr id="8" name="TextBox 8"/>
          <p:cNvSpPr txBox="1"/>
          <p:nvPr/>
        </p:nvSpPr>
        <p:spPr>
          <a:xfrm>
            <a:off x="10246981" y="8428246"/>
            <a:ext cx="7899400" cy="1991995"/>
          </a:xfrm>
          <a:prstGeom prst="rect">
            <a:avLst/>
          </a:prstGeom>
        </p:spPr>
        <p:txBody>
          <a:bodyPr lIns="0" tIns="0" rIns="0" bIns="0" rtlCol="0" anchor="t">
            <a:spAutoFit/>
          </a:bodyPr>
          <a:lstStyle/>
          <a:p>
            <a:pPr>
              <a:lnSpc>
                <a:spcPts val="5599"/>
              </a:lnSpc>
            </a:pPr>
            <a:r>
              <a:rPr lang="en-US" sz="3999" dirty="0">
                <a:solidFill>
                  <a:srgbClr val="000000"/>
                </a:solidFill>
                <a:latin typeface="Open Sans Light Bold"/>
              </a:rPr>
              <a:t>Media influences our </a:t>
            </a:r>
          </a:p>
          <a:p>
            <a:pPr>
              <a:lnSpc>
                <a:spcPts val="5599"/>
              </a:lnSpc>
            </a:pPr>
            <a:r>
              <a:rPr lang="en-US" sz="3999" dirty="0">
                <a:solidFill>
                  <a:srgbClr val="000000"/>
                </a:solidFill>
                <a:latin typeface="Open Sans Light Bold"/>
              </a:rPr>
              <a:t>thoughts and opinions. </a:t>
            </a:r>
          </a:p>
          <a:p>
            <a:pPr>
              <a:lnSpc>
                <a:spcPts val="4759"/>
              </a:lnSpc>
            </a:pPr>
            <a:endParaRPr lang="en-US" sz="3999" dirty="0">
              <a:solidFill>
                <a:srgbClr val="000000"/>
              </a:solidFill>
              <a:latin typeface="Open Sans Light Bold"/>
            </a:endParaRPr>
          </a:p>
        </p:txBody>
      </p:sp>
      <p:sp>
        <p:nvSpPr>
          <p:cNvPr id="9" name="TextBox 9"/>
          <p:cNvSpPr txBox="1"/>
          <p:nvPr/>
        </p:nvSpPr>
        <p:spPr>
          <a:xfrm>
            <a:off x="10246981" y="6100971"/>
            <a:ext cx="5135238" cy="2089150"/>
          </a:xfrm>
          <a:prstGeom prst="rect">
            <a:avLst/>
          </a:prstGeom>
        </p:spPr>
        <p:txBody>
          <a:bodyPr lIns="0" tIns="0" rIns="0" bIns="0" rtlCol="0" anchor="t">
            <a:spAutoFit/>
          </a:bodyPr>
          <a:lstStyle/>
          <a:p>
            <a:pPr>
              <a:lnSpc>
                <a:spcPts val="5599"/>
              </a:lnSpc>
            </a:pPr>
            <a:r>
              <a:rPr lang="en-US" sz="3999">
                <a:solidFill>
                  <a:srgbClr val="000000"/>
                </a:solidFill>
                <a:latin typeface="Open Sans Light Bold"/>
              </a:rPr>
              <a:t>We use media </a:t>
            </a:r>
          </a:p>
          <a:p>
            <a:pPr>
              <a:lnSpc>
                <a:spcPts val="5599"/>
              </a:lnSpc>
            </a:pPr>
            <a:r>
              <a:rPr lang="en-US" sz="3999">
                <a:solidFill>
                  <a:srgbClr val="000000"/>
                </a:solidFill>
                <a:latin typeface="Open Sans Light Bold"/>
              </a:rPr>
              <a:t>to communicate. </a:t>
            </a:r>
          </a:p>
          <a:p>
            <a:pPr>
              <a:lnSpc>
                <a:spcPts val="5599"/>
              </a:lnSpc>
            </a:pPr>
            <a:endParaRPr lang="en-US" sz="3999">
              <a:solidFill>
                <a:srgbClr val="000000"/>
              </a:solidFill>
              <a:latin typeface="Open Sans Light Bold"/>
            </a:endParaRPr>
          </a:p>
        </p:txBody>
      </p:sp>
      <p:sp>
        <p:nvSpPr>
          <p:cNvPr id="10" name="TextBox 10"/>
          <p:cNvSpPr txBox="1"/>
          <p:nvPr/>
        </p:nvSpPr>
        <p:spPr>
          <a:xfrm>
            <a:off x="10246981" y="3695826"/>
            <a:ext cx="6733889" cy="1991995"/>
          </a:xfrm>
          <a:prstGeom prst="rect">
            <a:avLst/>
          </a:prstGeom>
        </p:spPr>
        <p:txBody>
          <a:bodyPr lIns="0" tIns="0" rIns="0" bIns="0" rtlCol="0" anchor="t">
            <a:spAutoFit/>
          </a:bodyPr>
          <a:lstStyle/>
          <a:p>
            <a:pPr>
              <a:lnSpc>
                <a:spcPts val="5599"/>
              </a:lnSpc>
            </a:pPr>
            <a:r>
              <a:rPr lang="en-US" sz="3999">
                <a:solidFill>
                  <a:srgbClr val="000000"/>
                </a:solidFill>
                <a:latin typeface="Open Sans Light Bold"/>
              </a:rPr>
              <a:t>We are exposed to it everyday.</a:t>
            </a:r>
          </a:p>
          <a:p>
            <a:pPr>
              <a:lnSpc>
                <a:spcPts val="4759"/>
              </a:lnSpc>
            </a:pPr>
            <a:endParaRPr lang="en-US" sz="3999">
              <a:solidFill>
                <a:srgbClr val="000000"/>
              </a:solidFill>
              <a:latin typeface="Open Sans Light Bold"/>
            </a:endParaRPr>
          </a:p>
        </p:txBody>
      </p:sp>
      <p:sp>
        <p:nvSpPr>
          <p:cNvPr id="11" name="TextBox 11"/>
          <p:cNvSpPr txBox="1"/>
          <p:nvPr/>
        </p:nvSpPr>
        <p:spPr>
          <a:xfrm>
            <a:off x="10246981" y="752114"/>
            <a:ext cx="7554197" cy="2638892"/>
          </a:xfrm>
          <a:prstGeom prst="rect">
            <a:avLst/>
          </a:prstGeom>
        </p:spPr>
        <p:txBody>
          <a:bodyPr lIns="0" tIns="0" rIns="0" bIns="0" rtlCol="0" anchor="t">
            <a:spAutoFit/>
          </a:bodyPr>
          <a:lstStyle/>
          <a:p>
            <a:pPr>
              <a:lnSpc>
                <a:spcPts val="7903"/>
              </a:lnSpc>
            </a:pPr>
            <a:r>
              <a:rPr lang="en-US" sz="7748">
                <a:solidFill>
                  <a:srgbClr val="000000"/>
                </a:solidFill>
                <a:latin typeface="Open Sans Light Bold"/>
              </a:rPr>
              <a:t>Media is everywhere. </a:t>
            </a:r>
          </a:p>
          <a:p>
            <a:pPr>
              <a:lnSpc>
                <a:spcPts val="4887"/>
              </a:lnSpc>
            </a:pPr>
            <a:endParaRPr lang="en-US" sz="7748">
              <a:solidFill>
                <a:srgbClr val="000000"/>
              </a:solidFill>
              <a:latin typeface="Open Sans Light Bold"/>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72425" y="431201"/>
            <a:ext cx="2908326" cy="2908326"/>
          </a:xfrm>
          <a:prstGeom prst="rect">
            <a:avLst/>
          </a:prstGeom>
        </p:spPr>
      </p:pic>
      <p:sp>
        <p:nvSpPr>
          <p:cNvPr id="13" name="Slide Number Placeholder 12">
            <a:extLst>
              <a:ext uri="{FF2B5EF4-FFF2-40B4-BE49-F238E27FC236}">
                <a16:creationId xmlns:a16="http://schemas.microsoft.com/office/drawing/2014/main" id="{9A6B9E64-32C5-C9B3-B8D9-FDBCBF8B0BA3}"/>
              </a:ext>
            </a:extLst>
          </p:cNvPr>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9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843172" y="-2626579"/>
            <a:ext cx="12601655" cy="15540158"/>
          </a:xfrm>
          <a:prstGeom prst="rect">
            <a:avLst/>
          </a:prstGeom>
        </p:spPr>
      </p:pic>
      <p:grpSp>
        <p:nvGrpSpPr>
          <p:cNvPr id="3" name="Group 3"/>
          <p:cNvGrpSpPr/>
          <p:nvPr/>
        </p:nvGrpSpPr>
        <p:grpSpPr>
          <a:xfrm>
            <a:off x="4152375" y="2581784"/>
            <a:ext cx="10397797" cy="5123433"/>
            <a:chOff x="0" y="0"/>
            <a:chExt cx="13863729" cy="6831244"/>
          </a:xfrm>
        </p:grpSpPr>
        <p:sp>
          <p:nvSpPr>
            <p:cNvPr id="4" name="TextBox 4"/>
            <p:cNvSpPr txBox="1"/>
            <p:nvPr/>
          </p:nvSpPr>
          <p:spPr>
            <a:xfrm>
              <a:off x="0" y="276225"/>
              <a:ext cx="13863729" cy="5434540"/>
            </a:xfrm>
            <a:prstGeom prst="rect">
              <a:avLst/>
            </a:prstGeom>
          </p:spPr>
          <p:txBody>
            <a:bodyPr lIns="0" tIns="0" rIns="0" bIns="0" rtlCol="0" anchor="t">
              <a:spAutoFit/>
            </a:bodyPr>
            <a:lstStyle/>
            <a:p>
              <a:pPr marL="0" lvl="0" indent="0" algn="ctr">
                <a:lnSpc>
                  <a:spcPts val="9099"/>
                </a:lnSpc>
                <a:spcBef>
                  <a:spcPct val="0"/>
                </a:spcBef>
              </a:pPr>
              <a:r>
                <a:rPr lang="en-US" sz="12999" dirty="0">
                  <a:solidFill>
                    <a:srgbClr val="000000"/>
                  </a:solidFill>
                  <a:latin typeface="TAN Tangkiwood"/>
                </a:rPr>
                <a:t>What is pornography literacy?</a:t>
              </a:r>
            </a:p>
          </p:txBody>
        </p:sp>
        <p:sp>
          <p:nvSpPr>
            <p:cNvPr id="5" name="TextBox 5"/>
            <p:cNvSpPr txBox="1"/>
            <p:nvPr/>
          </p:nvSpPr>
          <p:spPr>
            <a:xfrm>
              <a:off x="1521665" y="6076229"/>
              <a:ext cx="10820400" cy="755015"/>
            </a:xfrm>
            <a:prstGeom prst="rect">
              <a:avLst/>
            </a:prstGeom>
          </p:spPr>
          <p:txBody>
            <a:bodyPr lIns="0" tIns="0" rIns="0" bIns="0" rtlCol="0" anchor="t">
              <a:spAutoFit/>
            </a:bodyPr>
            <a:lstStyle/>
            <a:p>
              <a:pPr marL="0" lvl="0" indent="0" algn="ctr">
                <a:lnSpc>
                  <a:spcPts val="4800"/>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42">
            <a:off x="1718963" y="4945532"/>
            <a:ext cx="2596065"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76326" y="4929730"/>
            <a:ext cx="3837753" cy="5357270"/>
          </a:xfrm>
          <a:prstGeom prst="rect">
            <a:avLst/>
          </a:prstGeom>
        </p:spPr>
      </p:pic>
      <p:sp>
        <p:nvSpPr>
          <p:cNvPr id="9" name="Slide Number Placeholder 8">
            <a:extLst>
              <a:ext uri="{FF2B5EF4-FFF2-40B4-BE49-F238E27FC236}">
                <a16:creationId xmlns:a16="http://schemas.microsoft.com/office/drawing/2014/main" id="{DA3DDAC0-2C47-7116-A4FB-4A2C9DA2CD59}"/>
              </a:ext>
            </a:extLst>
          </p:cNvPr>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AutoShape 2"/>
          <p:cNvSpPr/>
          <p:nvPr/>
        </p:nvSpPr>
        <p:spPr>
          <a:xfrm>
            <a:off x="0" y="-25686"/>
            <a:ext cx="9144000" cy="5169186"/>
          </a:xfrm>
          <a:prstGeom prst="rect">
            <a:avLst/>
          </a:prstGeom>
          <a:solidFill>
            <a:srgbClr val="7894FF"/>
          </a:solidFill>
        </p:spPr>
      </p:sp>
      <p:sp>
        <p:nvSpPr>
          <p:cNvPr id="3" name="AutoShape 3"/>
          <p:cNvSpPr/>
          <p:nvPr/>
        </p:nvSpPr>
        <p:spPr>
          <a:xfrm rot="5400000">
            <a:off x="1033462" y="5227637"/>
            <a:ext cx="16230600" cy="0"/>
          </a:xfrm>
          <a:prstGeom prst="line">
            <a:avLst/>
          </a:prstGeom>
          <a:ln w="9525" cap="rnd">
            <a:solidFill>
              <a:srgbClr val="000000"/>
            </a:solidFill>
            <a:prstDash val="solid"/>
            <a:headEnd type="none" w="sm" len="sm"/>
            <a:tailEnd type="none" w="sm" len="sm"/>
          </a:ln>
        </p:spPr>
      </p:sp>
      <p:sp>
        <p:nvSpPr>
          <p:cNvPr id="4" name="AutoShape 4"/>
          <p:cNvSpPr/>
          <p:nvPr/>
        </p:nvSpPr>
        <p:spPr>
          <a:xfrm>
            <a:off x="0" y="5133975"/>
            <a:ext cx="9153525" cy="0"/>
          </a:xfrm>
          <a:prstGeom prst="line">
            <a:avLst/>
          </a:prstGeom>
          <a:ln w="9525" cap="rnd">
            <a:solidFill>
              <a:srgbClr val="000000"/>
            </a:solidFill>
            <a:prstDash val="solid"/>
            <a:headEnd type="none" w="sm" len="sm"/>
            <a:tailEnd type="none" w="sm" len="sm"/>
          </a:ln>
        </p:spPr>
      </p:sp>
      <p:grpSp>
        <p:nvGrpSpPr>
          <p:cNvPr id="5" name="Group 5"/>
          <p:cNvGrpSpPr/>
          <p:nvPr/>
        </p:nvGrpSpPr>
        <p:grpSpPr>
          <a:xfrm>
            <a:off x="0" y="5133975"/>
            <a:ext cx="9144000" cy="5153025"/>
            <a:chOff x="0" y="0"/>
            <a:chExt cx="2408296" cy="1357175"/>
          </a:xfrm>
        </p:grpSpPr>
        <p:sp>
          <p:nvSpPr>
            <p:cNvPr id="6" name="Freeform 6"/>
            <p:cNvSpPr/>
            <p:nvPr/>
          </p:nvSpPr>
          <p:spPr>
            <a:xfrm>
              <a:off x="0" y="0"/>
              <a:ext cx="2408296" cy="1357175"/>
            </a:xfrm>
            <a:custGeom>
              <a:avLst/>
              <a:gdLst/>
              <a:ahLst/>
              <a:cxnLst/>
              <a:rect l="l" t="t" r="r" b="b"/>
              <a:pathLst>
                <a:path w="2408296" h="1357175">
                  <a:moveTo>
                    <a:pt x="0" y="0"/>
                  </a:moveTo>
                  <a:lnTo>
                    <a:pt x="2408296" y="0"/>
                  </a:lnTo>
                  <a:lnTo>
                    <a:pt x="2408296" y="1357175"/>
                  </a:lnTo>
                  <a:lnTo>
                    <a:pt x="0" y="1357175"/>
                  </a:lnTo>
                  <a:close/>
                </a:path>
              </a:pathLst>
            </a:custGeom>
            <a:solidFill>
              <a:srgbClr val="FBDE7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33745" y="4667426"/>
            <a:ext cx="1134048" cy="1131986"/>
          </a:xfrm>
          <a:prstGeom prst="rect">
            <a:avLst/>
          </a:prstGeom>
        </p:spPr>
      </p:pic>
      <p:sp>
        <p:nvSpPr>
          <p:cNvPr id="9" name="TextBox 9"/>
          <p:cNvSpPr txBox="1"/>
          <p:nvPr/>
        </p:nvSpPr>
        <p:spPr>
          <a:xfrm>
            <a:off x="927100" y="1543860"/>
            <a:ext cx="7289800" cy="2263140"/>
          </a:xfrm>
          <a:prstGeom prst="rect">
            <a:avLst/>
          </a:prstGeom>
        </p:spPr>
        <p:txBody>
          <a:bodyPr lIns="0" tIns="0" rIns="0" bIns="0" rtlCol="0" anchor="t">
            <a:spAutoFit/>
          </a:bodyPr>
          <a:lstStyle/>
          <a:p>
            <a:pPr marL="0" lvl="0" indent="0" algn="ctr">
              <a:lnSpc>
                <a:spcPts val="8880"/>
              </a:lnSpc>
            </a:pPr>
            <a:r>
              <a:rPr lang="en-US" sz="8000">
                <a:solidFill>
                  <a:srgbClr val="000000"/>
                </a:solidFill>
                <a:latin typeface="Open Sans Light Bold"/>
              </a:rPr>
              <a:t>Pornography literacy</a:t>
            </a:r>
          </a:p>
        </p:txBody>
      </p:sp>
      <p:sp>
        <p:nvSpPr>
          <p:cNvPr id="10" name="TextBox 10"/>
          <p:cNvSpPr txBox="1"/>
          <p:nvPr/>
        </p:nvSpPr>
        <p:spPr>
          <a:xfrm>
            <a:off x="10077450" y="952500"/>
            <a:ext cx="6733889" cy="2333626"/>
          </a:xfrm>
          <a:prstGeom prst="rect">
            <a:avLst/>
          </a:prstGeom>
        </p:spPr>
        <p:txBody>
          <a:bodyPr lIns="0" tIns="0" rIns="0" bIns="0" rtlCol="0" anchor="t">
            <a:spAutoFit/>
          </a:bodyPr>
          <a:lstStyle/>
          <a:p>
            <a:pPr>
              <a:lnSpc>
                <a:spcPts val="6299"/>
              </a:lnSpc>
            </a:pPr>
            <a:r>
              <a:rPr lang="en-US" sz="4499">
                <a:solidFill>
                  <a:srgbClr val="000000"/>
                </a:solidFill>
                <a:latin typeface="Open Sans"/>
              </a:rPr>
              <a:t>Main assumption:</a:t>
            </a:r>
          </a:p>
          <a:p>
            <a:pPr>
              <a:lnSpc>
                <a:spcPts val="6299"/>
              </a:lnSpc>
            </a:pPr>
            <a:r>
              <a:rPr lang="en-US" sz="4499">
                <a:solidFill>
                  <a:srgbClr val="000000"/>
                </a:solidFill>
                <a:latin typeface="Open Sans Light Bold"/>
              </a:rPr>
              <a:t>Pornography is constructed. </a:t>
            </a:r>
          </a:p>
        </p:txBody>
      </p:sp>
      <p:sp>
        <p:nvSpPr>
          <p:cNvPr id="11" name="TextBox 11"/>
          <p:cNvSpPr txBox="1"/>
          <p:nvPr/>
        </p:nvSpPr>
        <p:spPr>
          <a:xfrm>
            <a:off x="10258435" y="5847991"/>
            <a:ext cx="7374631" cy="4180840"/>
          </a:xfrm>
          <a:prstGeom prst="rect">
            <a:avLst/>
          </a:prstGeom>
        </p:spPr>
        <p:txBody>
          <a:bodyPr lIns="0" tIns="0" rIns="0" bIns="0" rtlCol="0" anchor="t">
            <a:spAutoFit/>
          </a:bodyPr>
          <a:lstStyle/>
          <a:p>
            <a:pPr>
              <a:lnSpc>
                <a:spcPts val="4759"/>
              </a:lnSpc>
            </a:pPr>
            <a:r>
              <a:rPr lang="en-US" sz="3399">
                <a:solidFill>
                  <a:srgbClr val="000000"/>
                </a:solidFill>
                <a:latin typeface="Open Sans Light Bold"/>
              </a:rPr>
              <a:t>...someone who makes it. </a:t>
            </a:r>
          </a:p>
          <a:p>
            <a:pPr>
              <a:lnSpc>
                <a:spcPts val="4759"/>
              </a:lnSpc>
            </a:pPr>
            <a:r>
              <a:rPr lang="en-US" sz="3399">
                <a:solidFill>
                  <a:srgbClr val="000000"/>
                </a:solidFill>
                <a:latin typeface="Open Sans Light Bold"/>
              </a:rPr>
              <a:t>...a medium and format.</a:t>
            </a:r>
          </a:p>
          <a:p>
            <a:pPr>
              <a:lnSpc>
                <a:spcPts val="4759"/>
              </a:lnSpc>
            </a:pPr>
            <a:r>
              <a:rPr lang="en-US" sz="3399">
                <a:solidFill>
                  <a:srgbClr val="000000"/>
                </a:solidFill>
                <a:latin typeface="Open Sans Light Bold"/>
              </a:rPr>
              <a:t>...a goal.</a:t>
            </a:r>
          </a:p>
          <a:p>
            <a:pPr>
              <a:lnSpc>
                <a:spcPts val="4759"/>
              </a:lnSpc>
            </a:pPr>
            <a:r>
              <a:rPr lang="en-US" sz="3399">
                <a:solidFill>
                  <a:srgbClr val="000000"/>
                </a:solidFill>
                <a:latin typeface="Open Sans Light Bold"/>
              </a:rPr>
              <a:t>...an audience. </a:t>
            </a:r>
          </a:p>
          <a:p>
            <a:pPr>
              <a:lnSpc>
                <a:spcPts val="4759"/>
              </a:lnSpc>
            </a:pPr>
            <a:r>
              <a:rPr lang="en-US" sz="3399">
                <a:solidFill>
                  <a:srgbClr val="000000"/>
                </a:solidFill>
                <a:latin typeface="Open Sans Light Bold"/>
              </a:rPr>
              <a:t>...and represents specific values and points of view. </a:t>
            </a:r>
            <a:r>
              <a:rPr lang="en-US" sz="3399">
                <a:solidFill>
                  <a:srgbClr val="602053"/>
                </a:solidFill>
                <a:latin typeface="Open Sans Light Bold"/>
              </a:rPr>
              <a:t>[1]</a:t>
            </a:r>
          </a:p>
          <a:p>
            <a:pPr>
              <a:lnSpc>
                <a:spcPts val="4759"/>
              </a:lnSpc>
            </a:pPr>
            <a:endParaRPr lang="en-US" sz="3399">
              <a:solidFill>
                <a:srgbClr val="602053"/>
              </a:solidFill>
              <a:latin typeface="Open Sans Light Bold"/>
            </a:endParaRPr>
          </a:p>
        </p:txBody>
      </p:sp>
      <p:sp>
        <p:nvSpPr>
          <p:cNvPr id="12" name="TextBox 12"/>
          <p:cNvSpPr txBox="1"/>
          <p:nvPr/>
        </p:nvSpPr>
        <p:spPr>
          <a:xfrm>
            <a:off x="9703438" y="4793046"/>
            <a:ext cx="4505623" cy="795020"/>
          </a:xfrm>
          <a:prstGeom prst="rect">
            <a:avLst/>
          </a:prstGeom>
        </p:spPr>
        <p:txBody>
          <a:bodyPr lIns="0" tIns="0" rIns="0" bIns="0" rtlCol="0" anchor="t">
            <a:spAutoFit/>
          </a:bodyPr>
          <a:lstStyle/>
          <a:p>
            <a:pPr algn="ctr">
              <a:lnSpc>
                <a:spcPts val="6580"/>
              </a:lnSpc>
            </a:pPr>
            <a:r>
              <a:rPr lang="en-US" sz="4700">
                <a:solidFill>
                  <a:srgbClr val="000000"/>
                </a:solidFill>
                <a:latin typeface="Open Sans Bold"/>
              </a:rPr>
              <a:t>All media has...</a:t>
            </a:r>
          </a:p>
        </p:txBody>
      </p:sp>
      <p:sp>
        <p:nvSpPr>
          <p:cNvPr id="13" name="TextBox 13"/>
          <p:cNvSpPr txBox="1"/>
          <p:nvPr/>
        </p:nvSpPr>
        <p:spPr>
          <a:xfrm>
            <a:off x="10779139" y="3872406"/>
            <a:ext cx="1643261" cy="795020"/>
          </a:xfrm>
          <a:prstGeom prst="rect">
            <a:avLst/>
          </a:prstGeom>
        </p:spPr>
        <p:txBody>
          <a:bodyPr lIns="0" tIns="0" rIns="0" bIns="0" rtlCol="0" anchor="t">
            <a:spAutoFit/>
          </a:bodyPr>
          <a:lstStyle/>
          <a:p>
            <a:pPr algn="ctr">
              <a:lnSpc>
                <a:spcPts val="6580"/>
              </a:lnSpc>
            </a:pPr>
            <a:r>
              <a:rPr lang="en-US" sz="4700">
                <a:solidFill>
                  <a:srgbClr val="000000"/>
                </a:solidFill>
                <a:latin typeface="Open Sans"/>
              </a:rPr>
              <a:t>PORN</a:t>
            </a:r>
          </a:p>
        </p:txBody>
      </p:sp>
      <p:sp>
        <p:nvSpPr>
          <p:cNvPr id="14" name="TextBox 14"/>
          <p:cNvSpPr txBox="1"/>
          <p:nvPr/>
        </p:nvSpPr>
        <p:spPr>
          <a:xfrm>
            <a:off x="1305211" y="6448425"/>
            <a:ext cx="6733889" cy="2432050"/>
          </a:xfrm>
          <a:prstGeom prst="rect">
            <a:avLst/>
          </a:prstGeom>
        </p:spPr>
        <p:txBody>
          <a:bodyPr lIns="0" tIns="0" rIns="0" bIns="0" rtlCol="0" anchor="t">
            <a:spAutoFit/>
          </a:bodyPr>
          <a:lstStyle/>
          <a:p>
            <a:pPr>
              <a:lnSpc>
                <a:spcPts val="9799"/>
              </a:lnSpc>
            </a:pPr>
            <a:r>
              <a:rPr lang="en-US" sz="6999">
                <a:solidFill>
                  <a:srgbClr val="000000"/>
                </a:solidFill>
                <a:latin typeface="Open Sans"/>
              </a:rPr>
              <a:t>A type of media literacy.</a:t>
            </a:r>
          </a:p>
        </p:txBody>
      </p:sp>
      <p:sp>
        <p:nvSpPr>
          <p:cNvPr id="15" name="Slide Number Placeholder 14">
            <a:extLst>
              <a:ext uri="{FF2B5EF4-FFF2-40B4-BE49-F238E27FC236}">
                <a16:creationId xmlns:a16="http://schemas.microsoft.com/office/drawing/2014/main" id="{AFE0F55C-2FAC-DC22-543B-FB5DFA3E25CC}"/>
              </a:ext>
            </a:extLst>
          </p:cNvPr>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1976</Words>
  <Application>Microsoft Office PowerPoint</Application>
  <PresentationFormat>Custom</PresentationFormat>
  <Paragraphs>262</Paragraphs>
  <Slides>39</Slides>
  <Notes>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August16 - Media&amp;PornLiteracy (Presentation (16:9))</dc:title>
  <dc:creator>Taylor Gadoury</dc:creator>
  <cp:lastModifiedBy>Taylor Gadoury</cp:lastModifiedBy>
  <cp:revision>9</cp:revision>
  <dcterms:created xsi:type="dcterms:W3CDTF">2006-08-16T00:00:00Z</dcterms:created>
  <dcterms:modified xsi:type="dcterms:W3CDTF">2023-09-19T20:12:29Z</dcterms:modified>
  <dc:identifier>DAFKXBgOL9E</dc:identifier>
</cp:coreProperties>
</file>